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27"/>
  </p:notesMasterIdLst>
  <p:sldIdLst>
    <p:sldId id="342" r:id="rId3"/>
    <p:sldId id="343" r:id="rId4"/>
    <p:sldId id="366" r:id="rId5"/>
    <p:sldId id="329" r:id="rId6"/>
    <p:sldId id="365" r:id="rId7"/>
    <p:sldId id="316" r:id="rId8"/>
    <p:sldId id="360" r:id="rId9"/>
    <p:sldId id="359" r:id="rId10"/>
    <p:sldId id="361" r:id="rId11"/>
    <p:sldId id="362" r:id="rId12"/>
    <p:sldId id="363" r:id="rId13"/>
    <p:sldId id="364" r:id="rId14"/>
    <p:sldId id="315" r:id="rId15"/>
    <p:sldId id="264" r:id="rId16"/>
    <p:sldId id="309" r:id="rId17"/>
    <p:sldId id="367" r:id="rId18"/>
    <p:sldId id="368" r:id="rId19"/>
    <p:sldId id="369" r:id="rId20"/>
    <p:sldId id="358" r:id="rId21"/>
    <p:sldId id="370" r:id="rId22"/>
    <p:sldId id="371" r:id="rId23"/>
    <p:sldId id="372" r:id="rId24"/>
    <p:sldId id="373" r:id="rId25"/>
    <p:sldId id="31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96" autoAdjust="0"/>
  </p:normalViewPr>
  <p:slideViewPr>
    <p:cSldViewPr snapToGrid="0" showGuides="1">
      <p:cViewPr varScale="1">
        <p:scale>
          <a:sx n="82" d="100"/>
          <a:sy n="82" d="100"/>
        </p:scale>
        <p:origin x="720" y="67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61441097205476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3B3-478A-A6DF-9374B7A674A0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43B3-478A-A6DF-9374B7A674A0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B3-478A-A6DF-9374B7A674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61441097205476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3B3-478A-A6DF-9374B7A674A0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43B3-478A-A6DF-9374B7A674A0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B3-478A-A6DF-9374B7A674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61441097205476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3B3-478A-A6DF-9374B7A674A0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43B3-478A-A6DF-9374B7A674A0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B3-478A-A6DF-9374B7A674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61441097205476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3B3-478A-A6DF-9374B7A674A0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43B3-478A-A6DF-9374B7A674A0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B3-478A-A6DF-9374B7A674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61441097205476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3B3-478A-A6DF-9374B7A674A0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43B3-478A-A6DF-9374B7A674A0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B3-478A-A6DF-9374B7A674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61441097205476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3B3-478A-A6DF-9374B7A674A0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43B3-478A-A6DF-9374B7A674A0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B3-478A-A6DF-9374B7A674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61441097205476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3B3-478A-A6DF-9374B7A674A0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43B3-478A-A6DF-9374B7A674A0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B3-478A-A6DF-9374B7A674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614410972054765E-2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3B3-478A-A6DF-9374B7A674A0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43B3-478A-A6DF-9374B7A674A0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B3-478A-A6DF-9374B7A674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825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94" r:id="rId9"/>
    <p:sldLayoutId id="2147483684" r:id="rId10"/>
    <p:sldLayoutId id="2147483685" r:id="rId11"/>
    <p:sldLayoutId id="2147483695" r:id="rId12"/>
    <p:sldLayoutId id="2147483689" r:id="rId13"/>
    <p:sldLayoutId id="2147483687" r:id="rId14"/>
    <p:sldLayoutId id="2147483688" r:id="rId15"/>
    <p:sldLayoutId id="2147483671" r:id="rId16"/>
    <p:sldLayoutId id="214748367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mailto:ronald.choque2111@gmail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4924099" y="1023510"/>
            <a:ext cx="6701844" cy="3241321"/>
            <a:chOff x="6544244" y="915482"/>
            <a:chExt cx="6701844" cy="32413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544244" y="915482"/>
              <a:ext cx="6701844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EVALUACION PROCESUAL HITO 4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544244" y="3171918"/>
              <a:ext cx="5884417" cy="9848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endPara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r>
                <a:rPr lang="en-US" sz="2000" b="1" i="0" u="none" strike="noStrike" baseline="0" dirty="0">
                  <a:solidFill>
                    <a:srgbClr val="FFFFFF"/>
                  </a:solidFill>
                  <a:latin typeface="Arial" panose="020B0604020202020204" pitchFamily="34" charset="0"/>
                </a:rPr>
                <a:t>PRESENTA:</a:t>
              </a:r>
              <a:endParaRPr lang="en-US" sz="2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  <a:p>
              <a:r>
                <a:rPr lang="es-ES" sz="2000" b="1" i="0" u="none" strike="noStrike" baseline="0" dirty="0">
                  <a:solidFill>
                    <a:srgbClr val="FFFFFF"/>
                  </a:solidFill>
                  <a:latin typeface="Arial" panose="020B0604020202020204" pitchFamily="34" charset="0"/>
                </a:rPr>
                <a:t>RONALD URIEL CHOQUE PACO – SIS6972733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Parallelogram 15">
            <a:extLst>
              <a:ext uri="{FF2B5EF4-FFF2-40B4-BE49-F238E27FC236}">
                <a16:creationId xmlns:a16="http://schemas.microsoft.com/office/drawing/2014/main" id="{7C0C6CC9-020E-4054-B2C8-DE158E6FA322}"/>
              </a:ext>
            </a:extLst>
          </p:cNvPr>
          <p:cNvSpPr/>
          <p:nvPr/>
        </p:nvSpPr>
        <p:spPr>
          <a:xfrm rot="16200000">
            <a:off x="2478164" y="1812472"/>
            <a:ext cx="1569660" cy="1663396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026" name="Picture 2" descr="Unifranz - Bienvenid@ a la Universidad Franz Tamayo">
            <a:extLst>
              <a:ext uri="{FF2B5EF4-FFF2-40B4-BE49-F238E27FC236}">
                <a16:creationId xmlns:a16="http://schemas.microsoft.com/office/drawing/2014/main" id="{79C12934-FBC1-420B-8674-5055BDE7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26" y="5383762"/>
            <a:ext cx="895740" cy="89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30E4E23-EA40-469E-BC0E-03497BE5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1" y="5383762"/>
            <a:ext cx="3279565" cy="89574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68F795-1C80-42EC-844D-5E33A1346F69}"/>
              </a:ext>
            </a:extLst>
          </p:cNvPr>
          <p:cNvSpPr txBox="1"/>
          <p:nvPr/>
        </p:nvSpPr>
        <p:spPr>
          <a:xfrm>
            <a:off x="4835374" y="2270004"/>
            <a:ext cx="348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CCCCFF"/>
                </a:solidFill>
                <a:latin typeface="Arial" panose="020B060402020202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CCCCFF"/>
                </a:solidFill>
                <a:latin typeface="Arial" panose="020B0604020202020204" pitchFamily="34" charset="0"/>
              </a:rPr>
              <a:t>BASE DE DATOS I</a:t>
            </a:r>
            <a:endParaRPr lang="en-US" dirty="0">
              <a:solidFill>
                <a:srgbClr val="CCCCFF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12A2FA6-E2BB-4F36-B76D-9B0498438D40}"/>
              </a:ext>
            </a:extLst>
          </p:cNvPr>
          <p:cNvSpPr txBox="1"/>
          <p:nvPr/>
        </p:nvSpPr>
        <p:spPr>
          <a:xfrm>
            <a:off x="8431015" y="6099535"/>
            <a:ext cx="385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CCCCFF"/>
                </a:solidFill>
                <a:latin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CCCCFF"/>
                </a:solidFill>
                <a:latin typeface="Arial" panose="020B0604020202020204" pitchFamily="34" charset="0"/>
              </a:rPr>
              <a:t>EL ALTO, NOVIEMBRE DE 2021</a:t>
            </a:r>
            <a:endParaRPr lang="en-US" dirty="0">
              <a:solidFill>
                <a:srgbClr val="CC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7">
            <a:extLst>
              <a:ext uri="{FF2B5EF4-FFF2-40B4-BE49-F238E27FC236}">
                <a16:creationId xmlns:a16="http://schemas.microsoft.com/office/drawing/2014/main" id="{F357BC88-74CF-4FD3-809B-AB84B628727A}"/>
              </a:ext>
            </a:extLst>
          </p:cNvPr>
          <p:cNvGrpSpPr/>
          <p:nvPr/>
        </p:nvGrpSpPr>
        <p:grpSpPr>
          <a:xfrm>
            <a:off x="327196" y="301752"/>
            <a:ext cx="6092265" cy="900000"/>
            <a:chOff x="933685" y="1815665"/>
            <a:chExt cx="6573115" cy="972000"/>
          </a:xfrm>
        </p:grpSpPr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E42D52DE-26A5-4E2C-A20C-C222501B1B1A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5" name="Pentagon 26">
              <a:extLst>
                <a:ext uri="{FF2B5EF4-FFF2-40B4-BE49-F238E27FC236}">
                  <a16:creationId xmlns:a16="http://schemas.microsoft.com/office/drawing/2014/main" id="{71C99A69-41D6-4A35-880F-E26DCCFF7804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0497B228-062D-4AE0-B2C6-6693ADA4BE42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6">
              <a:extLst>
                <a:ext uri="{FF2B5EF4-FFF2-40B4-BE49-F238E27FC236}">
                  <a16:creationId xmlns:a16="http://schemas.microsoft.com/office/drawing/2014/main" id="{59064506-8479-4DE4-A1C2-37C6B4C0AB6F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8" name="TextBox 30">
            <a:extLst>
              <a:ext uri="{FF2B5EF4-FFF2-40B4-BE49-F238E27FC236}">
                <a16:creationId xmlns:a16="http://schemas.microsoft.com/office/drawing/2014/main" id="{0F2A648A-69A5-4CCE-8C9A-8FFA9101B48C}"/>
              </a:ext>
            </a:extLst>
          </p:cNvPr>
          <p:cNvSpPr txBox="1"/>
          <p:nvPr/>
        </p:nvSpPr>
        <p:spPr>
          <a:xfrm>
            <a:off x="680304" y="505532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06</a:t>
            </a: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7327C0AB-C11E-47C4-A768-5E7B9F06F52E}"/>
              </a:ext>
            </a:extLst>
          </p:cNvPr>
          <p:cNvSpPr txBox="1"/>
          <p:nvPr/>
        </p:nvSpPr>
        <p:spPr bwMode="auto">
          <a:xfrm>
            <a:off x="1983302" y="397809"/>
            <a:ext cx="4614647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BO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CREACION/LLENADO TABLA PERSONA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845265-6C2A-4581-B4DC-5545761C7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93" t="18196" r="36157" b="43265"/>
          <a:stretch/>
        </p:blipFill>
        <p:spPr>
          <a:xfrm>
            <a:off x="6926667" y="301752"/>
            <a:ext cx="4705839" cy="269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2A5F248-8428-48F1-A35B-86B987E8A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3" t="23129" r="15570" b="32653"/>
          <a:stretch/>
        </p:blipFill>
        <p:spPr>
          <a:xfrm>
            <a:off x="192598" y="3200705"/>
            <a:ext cx="8196053" cy="3488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03CFFDE-45E6-4029-8366-3B1577DE0F89}"/>
              </a:ext>
            </a:extLst>
          </p:cNvPr>
          <p:cNvCxnSpPr>
            <a:cxnSpLocks/>
          </p:cNvCxnSpPr>
          <p:nvPr/>
        </p:nvCxnSpPr>
        <p:spPr>
          <a:xfrm flipH="1" flipV="1">
            <a:off x="6833118" y="4382104"/>
            <a:ext cx="678025" cy="19922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839F1B7-6D74-4CEC-AE4E-EC3C9FC7600D}"/>
              </a:ext>
            </a:extLst>
          </p:cNvPr>
          <p:cNvCxnSpPr>
            <a:cxnSpLocks/>
          </p:cNvCxnSpPr>
          <p:nvPr/>
        </p:nvCxnSpPr>
        <p:spPr>
          <a:xfrm flipH="1" flipV="1">
            <a:off x="7710627" y="2930447"/>
            <a:ext cx="678024" cy="66478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54B1DAB-B932-4503-A40B-8764C120505F}"/>
              </a:ext>
            </a:extLst>
          </p:cNvPr>
          <p:cNvCxnSpPr>
            <a:cxnSpLocks/>
          </p:cNvCxnSpPr>
          <p:nvPr/>
        </p:nvCxnSpPr>
        <p:spPr>
          <a:xfrm flipH="1" flipV="1">
            <a:off x="1175657" y="6556248"/>
            <a:ext cx="678025" cy="19922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0B07E27-8D27-435E-B88F-14ABA3F16D9C}"/>
              </a:ext>
            </a:extLst>
          </p:cNvPr>
          <p:cNvSpPr txBox="1"/>
          <p:nvPr/>
        </p:nvSpPr>
        <p:spPr>
          <a:xfrm>
            <a:off x="192598" y="2821816"/>
            <a:ext cx="4553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1200" b="1" dirty="0"/>
              <a:t>NOTA: </a:t>
            </a:r>
            <a:r>
              <a:rPr lang="es-BO" sz="1200" dirty="0"/>
              <a:t>los </a:t>
            </a:r>
            <a:r>
              <a:rPr lang="es-BO" sz="1200" b="1" dirty="0"/>
              <a:t>INSERT</a:t>
            </a:r>
            <a:r>
              <a:rPr lang="es-BO" sz="1200" dirty="0"/>
              <a:t> fueron llenados de manera autónoma.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529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7">
            <a:extLst>
              <a:ext uri="{FF2B5EF4-FFF2-40B4-BE49-F238E27FC236}">
                <a16:creationId xmlns:a16="http://schemas.microsoft.com/office/drawing/2014/main" id="{F357BC88-74CF-4FD3-809B-AB84B628727A}"/>
              </a:ext>
            </a:extLst>
          </p:cNvPr>
          <p:cNvGrpSpPr/>
          <p:nvPr/>
        </p:nvGrpSpPr>
        <p:grpSpPr>
          <a:xfrm>
            <a:off x="327196" y="301752"/>
            <a:ext cx="6092265" cy="900000"/>
            <a:chOff x="933685" y="1815665"/>
            <a:chExt cx="6573115" cy="972000"/>
          </a:xfrm>
        </p:grpSpPr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E42D52DE-26A5-4E2C-A20C-C222501B1B1A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5" name="Pentagon 26">
              <a:extLst>
                <a:ext uri="{FF2B5EF4-FFF2-40B4-BE49-F238E27FC236}">
                  <a16:creationId xmlns:a16="http://schemas.microsoft.com/office/drawing/2014/main" id="{71C99A69-41D6-4A35-880F-E26DCCFF7804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0497B228-062D-4AE0-B2C6-6693ADA4BE42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6">
              <a:extLst>
                <a:ext uri="{FF2B5EF4-FFF2-40B4-BE49-F238E27FC236}">
                  <a16:creationId xmlns:a16="http://schemas.microsoft.com/office/drawing/2014/main" id="{59064506-8479-4DE4-A1C2-37C6B4C0AB6F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8" name="TextBox 30">
            <a:extLst>
              <a:ext uri="{FF2B5EF4-FFF2-40B4-BE49-F238E27FC236}">
                <a16:creationId xmlns:a16="http://schemas.microsoft.com/office/drawing/2014/main" id="{0F2A648A-69A5-4CCE-8C9A-8FFA9101B48C}"/>
              </a:ext>
            </a:extLst>
          </p:cNvPr>
          <p:cNvSpPr txBox="1"/>
          <p:nvPr/>
        </p:nvSpPr>
        <p:spPr>
          <a:xfrm>
            <a:off x="680304" y="505532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07</a:t>
            </a: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7327C0AB-C11E-47C4-A768-5E7B9F06F52E}"/>
              </a:ext>
            </a:extLst>
          </p:cNvPr>
          <p:cNvSpPr txBox="1"/>
          <p:nvPr/>
        </p:nvSpPr>
        <p:spPr bwMode="auto">
          <a:xfrm>
            <a:off x="2050430" y="397809"/>
            <a:ext cx="4614647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BO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CREACION/LLENADO TABLA PROYECTO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1946BD-3481-4737-82A5-70BE0ACFC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3" t="57007" r="43810" b="24626"/>
          <a:stretch/>
        </p:blipFill>
        <p:spPr>
          <a:xfrm>
            <a:off x="3640893" y="1868873"/>
            <a:ext cx="5557135" cy="191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9E8FC1-483C-4820-A57A-8198EC22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74" t="20495" r="37136" b="63537"/>
          <a:stretch/>
        </p:blipFill>
        <p:spPr>
          <a:xfrm>
            <a:off x="3017646" y="4334051"/>
            <a:ext cx="6803628" cy="1665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03035B5-28F3-47FC-BA17-1399AA41429C}"/>
              </a:ext>
            </a:extLst>
          </p:cNvPr>
          <p:cNvCxnSpPr>
            <a:cxnSpLocks/>
          </p:cNvCxnSpPr>
          <p:nvPr/>
        </p:nvCxnSpPr>
        <p:spPr>
          <a:xfrm flipH="1" flipV="1">
            <a:off x="4789713" y="3582421"/>
            <a:ext cx="678025" cy="19922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E9C9EE2-A7CD-4F6C-BDC1-F14B046AB7BF}"/>
              </a:ext>
            </a:extLst>
          </p:cNvPr>
          <p:cNvCxnSpPr>
            <a:cxnSpLocks/>
          </p:cNvCxnSpPr>
          <p:nvPr/>
        </p:nvCxnSpPr>
        <p:spPr>
          <a:xfrm flipH="1" flipV="1">
            <a:off x="4242318" y="5899970"/>
            <a:ext cx="678025" cy="19922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9E58417-B603-4855-B3EB-87E62F9960AA}"/>
              </a:ext>
            </a:extLst>
          </p:cNvPr>
          <p:cNvCxnSpPr>
            <a:cxnSpLocks/>
          </p:cNvCxnSpPr>
          <p:nvPr/>
        </p:nvCxnSpPr>
        <p:spPr>
          <a:xfrm flipH="1" flipV="1">
            <a:off x="7019730" y="5117822"/>
            <a:ext cx="678025" cy="19922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E53A3F4-2BC0-45D9-B24A-5C96A1C75CAD}"/>
              </a:ext>
            </a:extLst>
          </p:cNvPr>
          <p:cNvCxnSpPr>
            <a:cxnSpLocks/>
          </p:cNvCxnSpPr>
          <p:nvPr/>
        </p:nvCxnSpPr>
        <p:spPr>
          <a:xfrm flipH="1">
            <a:off x="5965371" y="1508969"/>
            <a:ext cx="454089" cy="313524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D7B3D6C-5503-472D-85F2-C3F50F98A76D}"/>
              </a:ext>
            </a:extLst>
          </p:cNvPr>
          <p:cNvSpPr txBox="1"/>
          <p:nvPr/>
        </p:nvSpPr>
        <p:spPr>
          <a:xfrm>
            <a:off x="217714" y="6460191"/>
            <a:ext cx="4553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1200" b="1" dirty="0"/>
              <a:t>NOTA: </a:t>
            </a:r>
            <a:r>
              <a:rPr lang="es-BO" sz="1200" dirty="0"/>
              <a:t>los </a:t>
            </a:r>
            <a:r>
              <a:rPr lang="es-BO" sz="1200" b="1" dirty="0"/>
              <a:t>INSERT</a:t>
            </a:r>
            <a:r>
              <a:rPr lang="es-BO" sz="1200" dirty="0"/>
              <a:t> fueron llenados de manera autónoma.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5913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7">
            <a:extLst>
              <a:ext uri="{FF2B5EF4-FFF2-40B4-BE49-F238E27FC236}">
                <a16:creationId xmlns:a16="http://schemas.microsoft.com/office/drawing/2014/main" id="{F357BC88-74CF-4FD3-809B-AB84B628727A}"/>
              </a:ext>
            </a:extLst>
          </p:cNvPr>
          <p:cNvGrpSpPr/>
          <p:nvPr/>
        </p:nvGrpSpPr>
        <p:grpSpPr>
          <a:xfrm>
            <a:off x="327196" y="301752"/>
            <a:ext cx="6092265" cy="900000"/>
            <a:chOff x="933685" y="1815665"/>
            <a:chExt cx="6573115" cy="972000"/>
          </a:xfrm>
        </p:grpSpPr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E42D52DE-26A5-4E2C-A20C-C222501B1B1A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5" name="Pentagon 26">
              <a:extLst>
                <a:ext uri="{FF2B5EF4-FFF2-40B4-BE49-F238E27FC236}">
                  <a16:creationId xmlns:a16="http://schemas.microsoft.com/office/drawing/2014/main" id="{71C99A69-41D6-4A35-880F-E26DCCFF7804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0497B228-062D-4AE0-B2C6-6693ADA4BE42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6">
              <a:extLst>
                <a:ext uri="{FF2B5EF4-FFF2-40B4-BE49-F238E27FC236}">
                  <a16:creationId xmlns:a16="http://schemas.microsoft.com/office/drawing/2014/main" id="{59064506-8479-4DE4-A1C2-37C6B4C0AB6F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8" name="TextBox 30">
            <a:extLst>
              <a:ext uri="{FF2B5EF4-FFF2-40B4-BE49-F238E27FC236}">
                <a16:creationId xmlns:a16="http://schemas.microsoft.com/office/drawing/2014/main" id="{0F2A648A-69A5-4CCE-8C9A-8FFA9101B48C}"/>
              </a:ext>
            </a:extLst>
          </p:cNvPr>
          <p:cNvSpPr txBox="1"/>
          <p:nvPr/>
        </p:nvSpPr>
        <p:spPr>
          <a:xfrm>
            <a:off x="680304" y="505532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08</a:t>
            </a: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7327C0AB-C11E-47C4-A768-5E7B9F06F52E}"/>
              </a:ext>
            </a:extLst>
          </p:cNvPr>
          <p:cNvSpPr txBox="1"/>
          <p:nvPr/>
        </p:nvSpPr>
        <p:spPr bwMode="auto">
          <a:xfrm>
            <a:off x="1961531" y="397809"/>
            <a:ext cx="4614647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BO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CREACION/LLENADO TABLA DETALLES_PROYECTO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9ACA0B-6C36-44AD-BFA6-04DE45103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6" t="43809" r="40488" b="32789"/>
          <a:stretch/>
        </p:blipFill>
        <p:spPr>
          <a:xfrm>
            <a:off x="327196" y="2805089"/>
            <a:ext cx="6010268" cy="238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4C90627-CDFF-48A2-823B-E09143292A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27" t="35918" r="39142" b="20680"/>
          <a:stretch/>
        </p:blipFill>
        <p:spPr>
          <a:xfrm>
            <a:off x="6546109" y="1978090"/>
            <a:ext cx="5318695" cy="3760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0502369-2AAD-4867-898B-98F12121F1FD}"/>
              </a:ext>
            </a:extLst>
          </p:cNvPr>
          <p:cNvCxnSpPr>
            <a:cxnSpLocks/>
          </p:cNvCxnSpPr>
          <p:nvPr/>
        </p:nvCxnSpPr>
        <p:spPr>
          <a:xfrm flipH="1">
            <a:off x="2494384" y="2508986"/>
            <a:ext cx="454089" cy="313524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D9A806A-3533-44DC-9A48-BBCEDA08BB2F}"/>
              </a:ext>
            </a:extLst>
          </p:cNvPr>
          <p:cNvCxnSpPr>
            <a:cxnSpLocks/>
          </p:cNvCxnSpPr>
          <p:nvPr/>
        </p:nvCxnSpPr>
        <p:spPr>
          <a:xfrm flipH="1" flipV="1">
            <a:off x="7560906" y="5638712"/>
            <a:ext cx="678025" cy="19922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DDDDE39-9A10-4E74-8642-169511ABA196}"/>
              </a:ext>
            </a:extLst>
          </p:cNvPr>
          <p:cNvCxnSpPr>
            <a:cxnSpLocks/>
          </p:cNvCxnSpPr>
          <p:nvPr/>
        </p:nvCxnSpPr>
        <p:spPr>
          <a:xfrm flipH="1" flipV="1">
            <a:off x="1428553" y="5089447"/>
            <a:ext cx="678025" cy="19922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11C8719-AFEF-4443-BF5A-4C501AD914D3}"/>
              </a:ext>
            </a:extLst>
          </p:cNvPr>
          <p:cNvCxnSpPr>
            <a:cxnSpLocks/>
          </p:cNvCxnSpPr>
          <p:nvPr/>
        </p:nvCxnSpPr>
        <p:spPr>
          <a:xfrm flipH="1" flipV="1">
            <a:off x="8419322" y="3551679"/>
            <a:ext cx="678025" cy="19922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0E5A4BF7-503A-4C0B-87CD-67B0C01C4B1D}"/>
              </a:ext>
            </a:extLst>
          </p:cNvPr>
          <p:cNvSpPr txBox="1"/>
          <p:nvPr/>
        </p:nvSpPr>
        <p:spPr>
          <a:xfrm>
            <a:off x="217714" y="6460191"/>
            <a:ext cx="4553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1200" b="1" dirty="0"/>
              <a:t>NOTA: </a:t>
            </a:r>
            <a:r>
              <a:rPr lang="es-BO" sz="1200" dirty="0"/>
              <a:t>los </a:t>
            </a:r>
            <a:r>
              <a:rPr lang="es-BO" sz="1200" b="1" dirty="0"/>
              <a:t>INSERT</a:t>
            </a:r>
            <a:r>
              <a:rPr lang="es-BO" sz="1200" dirty="0"/>
              <a:t> fueron llenados de manera autónoma.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77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C44023-7A0A-4DC7-B253-9F01DEFDC0B1}"/>
              </a:ext>
            </a:extLst>
          </p:cNvPr>
          <p:cNvSpPr/>
          <p:nvPr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8FCB7F-E65F-4AEB-A747-B9E6129ACE84}"/>
              </a:ext>
            </a:extLst>
          </p:cNvPr>
          <p:cNvSpPr/>
          <p:nvPr/>
        </p:nvSpPr>
        <p:spPr>
          <a:xfrm>
            <a:off x="1" y="0"/>
            <a:ext cx="609934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sp>
        <p:nvSpPr>
          <p:cNvPr id="51" name="Text Placeholder 1">
            <a:extLst>
              <a:ext uri="{FF2B5EF4-FFF2-40B4-BE49-F238E27FC236}">
                <a16:creationId xmlns:a16="http://schemas.microsoft.com/office/drawing/2014/main" id="{E56B4B20-A058-42AE-A77C-62B051E6E1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530" y="976619"/>
            <a:ext cx="5148064" cy="576064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DIAGRAMA DEL PROYECTO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27B988AE-B3C6-44AF-9E68-BEDE80727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t="26200" r="53150" b="15000"/>
          <a:stretch/>
        </p:blipFill>
        <p:spPr>
          <a:xfrm>
            <a:off x="161530" y="2850474"/>
            <a:ext cx="4609358" cy="3457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47D1BC56-A3FB-46FF-A250-DB1FF4F25F11}"/>
              </a:ext>
            </a:extLst>
          </p:cNvPr>
          <p:cNvCxnSpPr>
            <a:cxnSpLocks/>
          </p:cNvCxnSpPr>
          <p:nvPr/>
        </p:nvCxnSpPr>
        <p:spPr>
          <a:xfrm flipH="1">
            <a:off x="1982893" y="5507522"/>
            <a:ext cx="237793" cy="373859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6817D462-EEDB-4B11-9BBB-78D429E18516}"/>
              </a:ext>
            </a:extLst>
          </p:cNvPr>
          <p:cNvCxnSpPr>
            <a:cxnSpLocks/>
          </p:cNvCxnSpPr>
          <p:nvPr/>
        </p:nvCxnSpPr>
        <p:spPr>
          <a:xfrm flipH="1">
            <a:off x="3308004" y="5529279"/>
            <a:ext cx="237793" cy="373859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17797ED7-8BD0-4E9C-B67D-28C681C0D945}"/>
              </a:ext>
            </a:extLst>
          </p:cNvPr>
          <p:cNvSpPr txBox="1"/>
          <p:nvPr/>
        </p:nvSpPr>
        <p:spPr>
          <a:xfrm>
            <a:off x="5366053" y="2197893"/>
            <a:ext cx="129614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0" i="0" u="none" strike="noStrike" baseline="0" dirty="0">
                <a:solidFill>
                  <a:srgbClr val="CCCCFF"/>
                </a:solidFill>
                <a:latin typeface="Gill Sans MT" panose="020B0502020104020203" pitchFamily="34" charset="0"/>
              </a:rPr>
              <a:t>Haciend</a:t>
            </a:r>
            <a:r>
              <a:rPr lang="es-ES" sz="1400" dirty="0">
                <a:solidFill>
                  <a:srgbClr val="CCCCFF"/>
                </a:solidFill>
                <a:latin typeface="Gill Sans MT" panose="020B0502020104020203" pitchFamily="34" charset="0"/>
              </a:rPr>
              <a:t>o </a:t>
            </a:r>
            <a:r>
              <a:rPr lang="es-ES" sz="1400" b="0" i="0" u="none" strike="noStrike" baseline="0" dirty="0">
                <a:solidFill>
                  <a:srgbClr val="CCCCFF"/>
                </a:solidFill>
                <a:latin typeface="Gill Sans MT" panose="020B0502020104020203" pitchFamily="34" charset="0"/>
              </a:rPr>
              <a:t>un   clic derecho    sobre la carpeta de tablas, vaya y seleccione DIAGRAMS y  la opción        SHOW  VISUALIZATION     para poder ver el diagrama.</a:t>
            </a:r>
            <a:endParaRPr lang="en-US" sz="1400" dirty="0">
              <a:solidFill>
                <a:srgbClr val="CCCCFF"/>
              </a:solidFill>
            </a:endParaRPr>
          </a:p>
        </p:txBody>
      </p:sp>
      <p:cxnSp>
        <p:nvCxnSpPr>
          <p:cNvPr id="57" name="Straight Arrow Connector 19">
            <a:extLst>
              <a:ext uri="{FF2B5EF4-FFF2-40B4-BE49-F238E27FC236}">
                <a16:creationId xmlns:a16="http://schemas.microsoft.com/office/drawing/2014/main" id="{DD2AAD08-B53E-4E27-B17A-0190E60CC779}"/>
              </a:ext>
            </a:extLst>
          </p:cNvPr>
          <p:cNvCxnSpPr>
            <a:cxnSpLocks/>
          </p:cNvCxnSpPr>
          <p:nvPr/>
        </p:nvCxnSpPr>
        <p:spPr>
          <a:xfrm>
            <a:off x="5527040" y="5489539"/>
            <a:ext cx="846673" cy="0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>
            <a:extLst>
              <a:ext uri="{FF2B5EF4-FFF2-40B4-BE49-F238E27FC236}">
                <a16:creationId xmlns:a16="http://schemas.microsoft.com/office/drawing/2014/main" id="{B4079DFD-3046-469A-AE76-DF162D57F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31" t="12741" r="42667" b="30222"/>
          <a:stretch/>
        </p:blipFill>
        <p:spPr>
          <a:xfrm>
            <a:off x="7806496" y="257074"/>
            <a:ext cx="3599096" cy="6343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5CC5F4-A4AE-4C2D-B3B4-6B59D980B7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grpSp>
        <p:nvGrpSpPr>
          <p:cNvPr id="6" name="Group 45">
            <a:extLst>
              <a:ext uri="{FF2B5EF4-FFF2-40B4-BE49-F238E27FC236}">
                <a16:creationId xmlns:a16="http://schemas.microsoft.com/office/drawing/2014/main" id="{5B9FABEB-A5F4-4921-A20F-3AE00BE28FBD}"/>
              </a:ext>
            </a:extLst>
          </p:cNvPr>
          <p:cNvGrpSpPr/>
          <p:nvPr/>
        </p:nvGrpSpPr>
        <p:grpSpPr>
          <a:xfrm>
            <a:off x="7601314" y="3060700"/>
            <a:ext cx="2251813" cy="2572890"/>
            <a:chOff x="-67621" y="1506785"/>
            <a:chExt cx="4223096" cy="5409425"/>
          </a:xfrm>
        </p:grpSpPr>
        <p:sp>
          <p:nvSpPr>
            <p:cNvPr id="8" name="Rounded Rectangle 39">
              <a:extLst>
                <a:ext uri="{FF2B5EF4-FFF2-40B4-BE49-F238E27FC236}">
                  <a16:creationId xmlns:a16="http://schemas.microsoft.com/office/drawing/2014/main" id="{214B24B0-1856-4907-A5D2-0F991044FB7C}"/>
                </a:ext>
              </a:extLst>
            </p:cNvPr>
            <p:cNvSpPr/>
            <p:nvPr/>
          </p:nvSpPr>
          <p:spPr>
            <a:xfrm rot="2483232">
              <a:off x="-67621" y="1813625"/>
              <a:ext cx="4223096" cy="5102585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7DABA"/>
            </a:solidFill>
            <a:ln w="37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Picture 2" descr="D:\Fullppt\PNG이미지\핸드폰2.png">
              <a:extLst>
                <a:ext uri="{FF2B5EF4-FFF2-40B4-BE49-F238E27FC236}">
                  <a16:creationId xmlns:a16="http://schemas.microsoft.com/office/drawing/2014/main" id="{04FF1B9C-196D-4B30-A59B-9D1D523E1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0000">
              <a:off x="579006" y="1506785"/>
              <a:ext cx="3097075" cy="3750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: Shape 43">
              <a:extLst>
                <a:ext uri="{FF2B5EF4-FFF2-40B4-BE49-F238E27FC236}">
                  <a16:creationId xmlns:a16="http://schemas.microsoft.com/office/drawing/2014/main" id="{17A400F9-C341-4E33-A076-6DF6938E9C74}"/>
                </a:ext>
              </a:extLst>
            </p:cNvPr>
            <p:cNvSpPr/>
            <p:nvPr/>
          </p:nvSpPr>
          <p:spPr>
            <a:xfrm rot="3148397">
              <a:off x="2515338" y="2820410"/>
              <a:ext cx="1316954" cy="1118479"/>
            </a:xfrm>
            <a:custGeom>
              <a:avLst/>
              <a:gdLst>
                <a:gd name="connsiteX0" fmla="*/ 75030 w 1316954"/>
                <a:gd name="connsiteY0" fmla="*/ 75030 h 1118479"/>
                <a:gd name="connsiteX1" fmla="*/ 256167 w 1316954"/>
                <a:gd name="connsiteY1" fmla="*/ 0 h 1118479"/>
                <a:gd name="connsiteX2" fmla="*/ 512334 w 1316954"/>
                <a:gd name="connsiteY2" fmla="*/ 256167 h 1118479"/>
                <a:gd name="connsiteX3" fmla="*/ 512334 w 1316954"/>
                <a:gd name="connsiteY3" fmla="*/ 325549 h 1118479"/>
                <a:gd name="connsiteX4" fmla="*/ 573788 w 1316954"/>
                <a:gd name="connsiteY4" fmla="*/ 284115 h 1118479"/>
                <a:gd name="connsiteX5" fmla="*/ 673500 w 1316954"/>
                <a:gd name="connsiteY5" fmla="*/ 263984 h 1118479"/>
                <a:gd name="connsiteX6" fmla="*/ 929667 w 1316954"/>
                <a:gd name="connsiteY6" fmla="*/ 520151 h 1118479"/>
                <a:gd name="connsiteX7" fmla="*/ 929667 w 1316954"/>
                <a:gd name="connsiteY7" fmla="*/ 585238 h 1118479"/>
                <a:gd name="connsiteX8" fmla="*/ 979505 w 1316954"/>
                <a:gd name="connsiteY8" fmla="*/ 551637 h 1118479"/>
                <a:gd name="connsiteX9" fmla="*/ 1074053 w 1316954"/>
                <a:gd name="connsiteY9" fmla="*/ 532548 h 1118479"/>
                <a:gd name="connsiteX10" fmla="*/ 1316954 w 1316954"/>
                <a:gd name="connsiteY10" fmla="*/ 775449 h 1118479"/>
                <a:gd name="connsiteX11" fmla="*/ 1316953 w 1316954"/>
                <a:gd name="connsiteY11" fmla="*/ 875578 h 1118479"/>
                <a:gd name="connsiteX12" fmla="*/ 1074052 w 1316954"/>
                <a:gd name="connsiteY12" fmla="*/ 1118479 h 1118479"/>
                <a:gd name="connsiteX13" fmla="*/ 1074053 w 1316954"/>
                <a:gd name="connsiteY13" fmla="*/ 1118478 h 1118479"/>
                <a:gd name="connsiteX14" fmla="*/ 836087 w 1316954"/>
                <a:gd name="connsiteY14" fmla="*/ 924530 h 1118479"/>
                <a:gd name="connsiteX15" fmla="*/ 832547 w 1316954"/>
                <a:gd name="connsiteY15" fmla="*/ 889407 h 1118479"/>
                <a:gd name="connsiteX16" fmla="*/ 773212 w 1316954"/>
                <a:gd name="connsiteY16" fmla="*/ 929412 h 1118479"/>
                <a:gd name="connsiteX17" fmla="*/ 673500 w 1316954"/>
                <a:gd name="connsiteY17" fmla="*/ 949543 h 1118479"/>
                <a:gd name="connsiteX18" fmla="*/ 417333 w 1316954"/>
                <a:gd name="connsiteY18" fmla="*/ 693376 h 1118479"/>
                <a:gd name="connsiteX19" fmla="*/ 417333 w 1316954"/>
                <a:gd name="connsiteY19" fmla="*/ 623994 h 1118479"/>
                <a:gd name="connsiteX20" fmla="*/ 355879 w 1316954"/>
                <a:gd name="connsiteY20" fmla="*/ 665428 h 1118479"/>
                <a:gd name="connsiteX21" fmla="*/ 256167 w 1316954"/>
                <a:gd name="connsiteY21" fmla="*/ 685559 h 1118479"/>
                <a:gd name="connsiteX22" fmla="*/ 0 w 1316954"/>
                <a:gd name="connsiteY22" fmla="*/ 429392 h 1118479"/>
                <a:gd name="connsiteX23" fmla="*/ 0 w 1316954"/>
                <a:gd name="connsiteY23" fmla="*/ 256167 h 1118479"/>
                <a:gd name="connsiteX24" fmla="*/ 75030 w 1316954"/>
                <a:gd name="connsiteY24" fmla="*/ 7503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16954" h="1118479">
                  <a:moveTo>
                    <a:pt x="75030" y="75030"/>
                  </a:moveTo>
                  <a:cubicBezTo>
                    <a:pt x="121387" y="28673"/>
                    <a:pt x="185428" y="0"/>
                    <a:pt x="256167" y="0"/>
                  </a:cubicBezTo>
                  <a:cubicBezTo>
                    <a:pt x="397644" y="0"/>
                    <a:pt x="512334" y="114690"/>
                    <a:pt x="512334" y="256167"/>
                  </a:cubicBezTo>
                  <a:lnTo>
                    <a:pt x="512334" y="325549"/>
                  </a:lnTo>
                  <a:lnTo>
                    <a:pt x="573788" y="284115"/>
                  </a:lnTo>
                  <a:cubicBezTo>
                    <a:pt x="604436" y="271152"/>
                    <a:pt x="638131" y="263984"/>
                    <a:pt x="673500" y="263984"/>
                  </a:cubicBezTo>
                  <a:cubicBezTo>
                    <a:pt x="814977" y="263984"/>
                    <a:pt x="929667" y="378674"/>
                    <a:pt x="929667" y="520151"/>
                  </a:cubicBezTo>
                  <a:lnTo>
                    <a:pt x="929667" y="585238"/>
                  </a:lnTo>
                  <a:lnTo>
                    <a:pt x="979505" y="551637"/>
                  </a:lnTo>
                  <a:cubicBezTo>
                    <a:pt x="1008565" y="539345"/>
                    <a:pt x="1040516" y="532548"/>
                    <a:pt x="1074053" y="532548"/>
                  </a:cubicBezTo>
                  <a:cubicBezTo>
                    <a:pt x="1208204" y="532548"/>
                    <a:pt x="1316954" y="641298"/>
                    <a:pt x="1316954" y="775449"/>
                  </a:cubicBezTo>
                  <a:cubicBezTo>
                    <a:pt x="1316954" y="808825"/>
                    <a:pt x="1316953" y="842202"/>
                    <a:pt x="1316953" y="875578"/>
                  </a:cubicBezTo>
                  <a:cubicBezTo>
                    <a:pt x="1316953" y="1009729"/>
                    <a:pt x="1208203" y="1118479"/>
                    <a:pt x="1074052" y="1118479"/>
                  </a:cubicBezTo>
                  <a:lnTo>
                    <a:pt x="1074053" y="1118478"/>
                  </a:lnTo>
                  <a:cubicBezTo>
                    <a:pt x="956671" y="1118478"/>
                    <a:pt x="858737" y="1035217"/>
                    <a:pt x="836087" y="924530"/>
                  </a:cubicBezTo>
                  <a:lnTo>
                    <a:pt x="832547" y="889407"/>
                  </a:lnTo>
                  <a:lnTo>
                    <a:pt x="773212" y="929412"/>
                  </a:lnTo>
                  <a:cubicBezTo>
                    <a:pt x="742565" y="942375"/>
                    <a:pt x="708869" y="949543"/>
                    <a:pt x="673500" y="949543"/>
                  </a:cubicBezTo>
                  <a:cubicBezTo>
                    <a:pt x="532023" y="949543"/>
                    <a:pt x="417333" y="834853"/>
                    <a:pt x="417333" y="693376"/>
                  </a:cubicBezTo>
                  <a:lnTo>
                    <a:pt x="417333" y="623994"/>
                  </a:lnTo>
                  <a:lnTo>
                    <a:pt x="355879" y="665428"/>
                  </a:lnTo>
                  <a:cubicBezTo>
                    <a:pt x="325231" y="678391"/>
                    <a:pt x="291536" y="685559"/>
                    <a:pt x="256167" y="685559"/>
                  </a:cubicBezTo>
                  <a:cubicBezTo>
                    <a:pt x="114690" y="685559"/>
                    <a:pt x="0" y="570869"/>
                    <a:pt x="0" y="429392"/>
                  </a:cubicBezTo>
                  <a:lnTo>
                    <a:pt x="0" y="256167"/>
                  </a:lnTo>
                  <a:cubicBezTo>
                    <a:pt x="0" y="185429"/>
                    <a:pt x="28672" y="121387"/>
                    <a:pt x="75030" y="75030"/>
                  </a:cubicBezTo>
                  <a:close/>
                </a:path>
              </a:pathLst>
            </a:custGeom>
            <a:solidFill>
              <a:srgbClr val="F7DABA"/>
            </a:solidFill>
            <a:ln w="37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9E71963-D86D-42AD-A8EE-FC43E7DFB110}"/>
              </a:ext>
            </a:extLst>
          </p:cNvPr>
          <p:cNvSpPr txBox="1">
            <a:spLocks/>
          </p:cNvSpPr>
          <p:nvPr/>
        </p:nvSpPr>
        <p:spPr>
          <a:xfrm>
            <a:off x="1331237" y="2535896"/>
            <a:ext cx="6105262" cy="3097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sz="5400" b="1" dirty="0">
                <a:solidFill>
                  <a:schemeClr val="bg1"/>
                </a:solidFill>
              </a:rPr>
              <a:t>SECCION: MANEJO DE VISTAS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Icono de base de datos de nube, icono de base de datos Ilustración de arte  vectorial Imagen Vector de stock - Alamy">
            <a:extLst>
              <a:ext uri="{FF2B5EF4-FFF2-40B4-BE49-F238E27FC236}">
                <a16:creationId xmlns:a16="http://schemas.microsoft.com/office/drawing/2014/main" id="{BAE99CDE-D574-4902-B2F8-DC6DB4A12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194" b="78129" l="17462" r="82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1" t="16777" r="16151" b="20272"/>
          <a:stretch/>
        </p:blipFill>
        <p:spPr bwMode="auto">
          <a:xfrm>
            <a:off x="7900100" y="897053"/>
            <a:ext cx="1575715" cy="161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876A53B-1F32-40A6-B9EC-24E5D8D629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4783"/>
          <a:stretch/>
        </p:blipFill>
        <p:spPr>
          <a:xfrm>
            <a:off x="7961978" y="2482336"/>
            <a:ext cx="1465440" cy="4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1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1"/>
            <a:ext cx="12192000" cy="9797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B6432-8A38-49A0-9113-2AA8ABB18842}"/>
              </a:ext>
            </a:extLst>
          </p:cNvPr>
          <p:cNvGrpSpPr/>
          <p:nvPr/>
        </p:nvGrpSpPr>
        <p:grpSpPr>
          <a:xfrm>
            <a:off x="4560120" y="5636802"/>
            <a:ext cx="3071762" cy="786222"/>
            <a:chOff x="2714217" y="4244551"/>
            <a:chExt cx="2585075" cy="7862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EE7594-6C22-450A-B241-0D79A24C7FA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8" name="Content Placeholder 3">
              <a:extLst>
                <a:ext uri="{FF2B5EF4-FFF2-40B4-BE49-F238E27FC236}">
                  <a16:creationId xmlns:a16="http://schemas.microsoft.com/office/drawing/2014/main" id="{C996D695-E33B-49ED-B2AF-67135EBD49F2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2" name="Chart 7">
            <a:extLst>
              <a:ext uri="{FF2B5EF4-FFF2-40B4-BE49-F238E27FC236}">
                <a16:creationId xmlns:a16="http://schemas.microsoft.com/office/drawing/2014/main" id="{65B9C754-B606-4D77-A567-0B748A1FC1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023318"/>
              </p:ext>
            </p:extLst>
          </p:nvPr>
        </p:nvGraphicFramePr>
        <p:xfrm>
          <a:off x="11139013" y="5725592"/>
          <a:ext cx="986741" cy="10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" name="Rectangle 9">
            <a:extLst>
              <a:ext uri="{FF2B5EF4-FFF2-40B4-BE49-F238E27FC236}">
                <a16:creationId xmlns:a16="http://schemas.microsoft.com/office/drawing/2014/main" id="{7BFB0305-237C-4CCC-B6A9-25B866A63A77}"/>
              </a:ext>
            </a:extLst>
          </p:cNvPr>
          <p:cNvSpPr/>
          <p:nvPr/>
        </p:nvSpPr>
        <p:spPr>
          <a:xfrm>
            <a:off x="11459104" y="6072265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4" name="TextBox 26">
            <a:extLst>
              <a:ext uri="{FF2B5EF4-FFF2-40B4-BE49-F238E27FC236}">
                <a16:creationId xmlns:a16="http://schemas.microsoft.com/office/drawing/2014/main" id="{75575FDD-9770-47E2-AB9B-E3650CF10894}"/>
              </a:ext>
            </a:extLst>
          </p:cNvPr>
          <p:cNvSpPr txBox="1"/>
          <p:nvPr/>
        </p:nvSpPr>
        <p:spPr>
          <a:xfrm>
            <a:off x="10057168" y="5959059"/>
            <a:ext cx="108184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25%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9BC8BC5-9BB9-4A26-8381-B2B304C3B7E2}"/>
              </a:ext>
            </a:extLst>
          </p:cNvPr>
          <p:cNvSpPr txBox="1"/>
          <p:nvPr/>
        </p:nvSpPr>
        <p:spPr>
          <a:xfrm>
            <a:off x="0" y="28980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2.1. MOSTRAR A TODAS LAS 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-BoldMT"/>
              </a:rPr>
              <a:t>PERSONAS 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QUE VIVEN EN EL DEPARTAMENTO DE 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-BoldMT"/>
              </a:rPr>
              <a:t>COCHABAMBA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5FB658F9-2866-4A8C-992D-56F33D036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0" t="28708" r="31888" b="50000"/>
          <a:stretch/>
        </p:blipFill>
        <p:spPr>
          <a:xfrm>
            <a:off x="158489" y="2257558"/>
            <a:ext cx="7473393" cy="2149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889E692-E6F2-4977-BB85-D619E0F71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74" t="13062" r="21190" b="73504"/>
          <a:stretch/>
        </p:blipFill>
        <p:spPr>
          <a:xfrm>
            <a:off x="8834691" y="2276587"/>
            <a:ext cx="2444953" cy="2164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1"/>
            <a:ext cx="12192000" cy="9797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B6432-8A38-49A0-9113-2AA8ABB18842}"/>
              </a:ext>
            </a:extLst>
          </p:cNvPr>
          <p:cNvGrpSpPr/>
          <p:nvPr/>
        </p:nvGrpSpPr>
        <p:grpSpPr>
          <a:xfrm>
            <a:off x="4560120" y="5636802"/>
            <a:ext cx="3071762" cy="786222"/>
            <a:chOff x="2714217" y="4244551"/>
            <a:chExt cx="2585075" cy="7862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EE7594-6C22-450A-B241-0D79A24C7FA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8" name="Content Placeholder 3">
              <a:extLst>
                <a:ext uri="{FF2B5EF4-FFF2-40B4-BE49-F238E27FC236}">
                  <a16:creationId xmlns:a16="http://schemas.microsoft.com/office/drawing/2014/main" id="{C996D695-E33B-49ED-B2AF-67135EBD49F2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2" name="Chart 7">
            <a:extLst>
              <a:ext uri="{FF2B5EF4-FFF2-40B4-BE49-F238E27FC236}">
                <a16:creationId xmlns:a16="http://schemas.microsoft.com/office/drawing/2014/main" id="{65B9C754-B606-4D77-A567-0B748A1FC14B}"/>
              </a:ext>
            </a:extLst>
          </p:cNvPr>
          <p:cNvGraphicFramePr/>
          <p:nvPr/>
        </p:nvGraphicFramePr>
        <p:xfrm>
          <a:off x="11139013" y="5725592"/>
          <a:ext cx="986741" cy="10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" name="Rectangle 9">
            <a:extLst>
              <a:ext uri="{FF2B5EF4-FFF2-40B4-BE49-F238E27FC236}">
                <a16:creationId xmlns:a16="http://schemas.microsoft.com/office/drawing/2014/main" id="{7BFB0305-237C-4CCC-B6A9-25B866A63A77}"/>
              </a:ext>
            </a:extLst>
          </p:cNvPr>
          <p:cNvSpPr/>
          <p:nvPr/>
        </p:nvSpPr>
        <p:spPr>
          <a:xfrm>
            <a:off x="11459104" y="6072265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4" name="TextBox 26">
            <a:extLst>
              <a:ext uri="{FF2B5EF4-FFF2-40B4-BE49-F238E27FC236}">
                <a16:creationId xmlns:a16="http://schemas.microsoft.com/office/drawing/2014/main" id="{75575FDD-9770-47E2-AB9B-E3650CF10894}"/>
              </a:ext>
            </a:extLst>
          </p:cNvPr>
          <p:cNvSpPr txBox="1"/>
          <p:nvPr/>
        </p:nvSpPr>
        <p:spPr>
          <a:xfrm>
            <a:off x="10057168" y="5959059"/>
            <a:ext cx="108184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5B3BD3-35A8-4872-8ACE-118CB3CDD315}"/>
              </a:ext>
            </a:extLst>
          </p:cNvPr>
          <p:cNvSpPr txBox="1"/>
          <p:nvPr/>
        </p:nvSpPr>
        <p:spPr>
          <a:xfrm>
            <a:off x="317241" y="1203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2.2. MOSTRAR LA PERSONA (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-BoldMT"/>
              </a:rPr>
              <a:t>NOMBRES Y APELLIDOS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) Y EL 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-BoldMT"/>
              </a:rPr>
              <a:t>NOMBRE DEL PROYECTO 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EN DONDE TRABAJAN.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95D475-BD58-4F43-884A-25D18E68C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44" t="51837" r="34949" b="25034"/>
          <a:stretch/>
        </p:blipFill>
        <p:spPr>
          <a:xfrm>
            <a:off x="317241" y="2280064"/>
            <a:ext cx="7374717" cy="2453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D5BE0D-CB20-40DD-9480-FD89308C3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07" t="64225" r="24854" b="25437"/>
          <a:stretch/>
        </p:blipFill>
        <p:spPr>
          <a:xfrm>
            <a:off x="8424759" y="2581886"/>
            <a:ext cx="3034345" cy="1849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22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1"/>
            <a:ext cx="12192000" cy="9797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B6432-8A38-49A0-9113-2AA8ABB18842}"/>
              </a:ext>
            </a:extLst>
          </p:cNvPr>
          <p:cNvGrpSpPr/>
          <p:nvPr/>
        </p:nvGrpSpPr>
        <p:grpSpPr>
          <a:xfrm>
            <a:off x="4560120" y="5636802"/>
            <a:ext cx="3071762" cy="786222"/>
            <a:chOff x="2714217" y="4244551"/>
            <a:chExt cx="2585075" cy="7862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EE7594-6C22-450A-B241-0D79A24C7FA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8" name="Content Placeholder 3">
              <a:extLst>
                <a:ext uri="{FF2B5EF4-FFF2-40B4-BE49-F238E27FC236}">
                  <a16:creationId xmlns:a16="http://schemas.microsoft.com/office/drawing/2014/main" id="{C996D695-E33B-49ED-B2AF-67135EBD49F2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2" name="Chart 7">
            <a:extLst>
              <a:ext uri="{FF2B5EF4-FFF2-40B4-BE49-F238E27FC236}">
                <a16:creationId xmlns:a16="http://schemas.microsoft.com/office/drawing/2014/main" id="{65B9C754-B606-4D77-A567-0B748A1FC14B}"/>
              </a:ext>
            </a:extLst>
          </p:cNvPr>
          <p:cNvGraphicFramePr/>
          <p:nvPr/>
        </p:nvGraphicFramePr>
        <p:xfrm>
          <a:off x="11139013" y="5725592"/>
          <a:ext cx="986741" cy="10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" name="Rectangle 9">
            <a:extLst>
              <a:ext uri="{FF2B5EF4-FFF2-40B4-BE49-F238E27FC236}">
                <a16:creationId xmlns:a16="http://schemas.microsoft.com/office/drawing/2014/main" id="{7BFB0305-237C-4CCC-B6A9-25B866A63A77}"/>
              </a:ext>
            </a:extLst>
          </p:cNvPr>
          <p:cNvSpPr/>
          <p:nvPr/>
        </p:nvSpPr>
        <p:spPr>
          <a:xfrm>
            <a:off x="11459104" y="6072265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4" name="TextBox 26">
            <a:extLst>
              <a:ext uri="{FF2B5EF4-FFF2-40B4-BE49-F238E27FC236}">
                <a16:creationId xmlns:a16="http://schemas.microsoft.com/office/drawing/2014/main" id="{75575FDD-9770-47E2-AB9B-E3650CF10894}"/>
              </a:ext>
            </a:extLst>
          </p:cNvPr>
          <p:cNvSpPr txBox="1"/>
          <p:nvPr/>
        </p:nvSpPr>
        <p:spPr>
          <a:xfrm>
            <a:off x="10057168" y="5959059"/>
            <a:ext cx="108184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75%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BA5513-F3D8-4468-AAA2-7E68F25DC391}"/>
              </a:ext>
            </a:extLst>
          </p:cNvPr>
          <p:cNvSpPr txBox="1"/>
          <p:nvPr/>
        </p:nvSpPr>
        <p:spPr>
          <a:xfrm>
            <a:off x="0" y="28980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2.3. ASUMIR QUE TIENE 3 TIPOS DE PROYECTOS (TIPO_A, TIPO_B, TIPO_C)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19">
            <a:extLst>
              <a:ext uri="{FF2B5EF4-FFF2-40B4-BE49-F238E27FC236}">
                <a16:creationId xmlns:a16="http://schemas.microsoft.com/office/drawing/2014/main" id="{A9B233B7-90DF-4DB7-86C1-C157A506D117}"/>
              </a:ext>
            </a:extLst>
          </p:cNvPr>
          <p:cNvCxnSpPr>
            <a:cxnSpLocks/>
          </p:cNvCxnSpPr>
          <p:nvPr/>
        </p:nvCxnSpPr>
        <p:spPr>
          <a:xfrm>
            <a:off x="8738743" y="1800657"/>
            <a:ext cx="555429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B479D31-C9D8-46FC-8070-E0AF1DC52222}"/>
              </a:ext>
            </a:extLst>
          </p:cNvPr>
          <p:cNvSpPr/>
          <p:nvPr/>
        </p:nvSpPr>
        <p:spPr>
          <a:xfrm>
            <a:off x="9294171" y="1036586"/>
            <a:ext cx="2831583" cy="18928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16862F-8C91-4C00-86CC-AFB27C0059FC}"/>
              </a:ext>
            </a:extLst>
          </p:cNvPr>
          <p:cNvSpPr txBox="1"/>
          <p:nvPr/>
        </p:nvSpPr>
        <p:spPr>
          <a:xfrm>
            <a:off x="9422339" y="1036586"/>
            <a:ext cx="249814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9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El objetivo es crear una Vista con los mismos datos de la tabla proyectos</a:t>
            </a:r>
          </a:p>
          <a:p>
            <a:pPr algn="l"/>
            <a:r>
              <a:rPr lang="es-ES" sz="9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■ Sin embargo generar una nueva columna en la vista de nombre </a:t>
            </a:r>
            <a:r>
              <a:rPr lang="es-ES" sz="900" b="1" i="0" u="none" strike="noStrike" baseline="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departamento_aplicarse</a:t>
            </a:r>
            <a:endParaRPr lang="es-ES" sz="900" b="1" i="0" u="none" strike="noStrike" baseline="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s-ES" sz="9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■ Si el tipo de proyecto es de </a:t>
            </a:r>
            <a:r>
              <a:rPr lang="es-ES" sz="900" b="1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TIPO_A </a:t>
            </a:r>
            <a:r>
              <a:rPr lang="es-ES" sz="9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asignar </a:t>
            </a:r>
            <a:r>
              <a:rPr lang="es-ES" sz="900" b="1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CBB</a:t>
            </a:r>
          </a:p>
          <a:p>
            <a:pPr algn="l"/>
            <a:r>
              <a:rPr lang="es-ES" sz="9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■ Si el tipo de proyecto es de </a:t>
            </a:r>
            <a:r>
              <a:rPr lang="es-ES" sz="900" b="1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TIPO_B </a:t>
            </a:r>
            <a:r>
              <a:rPr lang="es-ES" sz="9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asignar </a:t>
            </a:r>
            <a:r>
              <a:rPr lang="es-ES" sz="900" b="1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LPZ</a:t>
            </a:r>
          </a:p>
          <a:p>
            <a:pPr algn="l"/>
            <a:r>
              <a:rPr lang="es-ES" sz="9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■ Si el tipo de proyecto es de </a:t>
            </a:r>
            <a:r>
              <a:rPr lang="es-ES" sz="900" b="1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TIPO_C </a:t>
            </a:r>
            <a:r>
              <a:rPr lang="es-ES" sz="9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asignar </a:t>
            </a:r>
            <a:r>
              <a:rPr lang="es-ES" sz="900" b="1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SCZ</a:t>
            </a:r>
          </a:p>
          <a:p>
            <a:pPr algn="l"/>
            <a:r>
              <a:rPr lang="es-ES" sz="9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■ Si el tipo de proyecto es </a:t>
            </a:r>
            <a:r>
              <a:rPr lang="es-ES" sz="900" b="1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otro tipo </a:t>
            </a:r>
            <a:r>
              <a:rPr lang="es-ES" sz="9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asignar '</a:t>
            </a:r>
            <a:r>
              <a:rPr lang="es-ES" sz="900" b="1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 proceso de análisis</a:t>
            </a:r>
            <a:r>
              <a:rPr lang="es-ES" sz="9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'</a:t>
            </a:r>
            <a:endParaRPr lang="en-US" sz="9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CE01FA-EE7B-4DC6-AC6E-FEBFAC3CA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21" t="31292" r="22092" b="33469"/>
          <a:stretch/>
        </p:blipFill>
        <p:spPr>
          <a:xfrm>
            <a:off x="209839" y="1073073"/>
            <a:ext cx="8528904" cy="3258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08C9B1-B614-4A50-8969-E07872B0E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85" t="63560" r="47718" b="23365"/>
          <a:stretch/>
        </p:blipFill>
        <p:spPr>
          <a:xfrm>
            <a:off x="1157909" y="4651009"/>
            <a:ext cx="3242165" cy="1892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95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1"/>
            <a:ext cx="12192000" cy="9797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B6432-8A38-49A0-9113-2AA8ABB18842}"/>
              </a:ext>
            </a:extLst>
          </p:cNvPr>
          <p:cNvGrpSpPr/>
          <p:nvPr/>
        </p:nvGrpSpPr>
        <p:grpSpPr>
          <a:xfrm>
            <a:off x="4560120" y="5636802"/>
            <a:ext cx="3071762" cy="786222"/>
            <a:chOff x="2714217" y="4244551"/>
            <a:chExt cx="2585075" cy="7862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EE7594-6C22-450A-B241-0D79A24C7FA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8" name="Content Placeholder 3">
              <a:extLst>
                <a:ext uri="{FF2B5EF4-FFF2-40B4-BE49-F238E27FC236}">
                  <a16:creationId xmlns:a16="http://schemas.microsoft.com/office/drawing/2014/main" id="{C996D695-E33B-49ED-B2AF-67135EBD49F2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2" name="Chart 7">
            <a:extLst>
              <a:ext uri="{FF2B5EF4-FFF2-40B4-BE49-F238E27FC236}">
                <a16:creationId xmlns:a16="http://schemas.microsoft.com/office/drawing/2014/main" id="{65B9C754-B606-4D77-A567-0B748A1FC14B}"/>
              </a:ext>
            </a:extLst>
          </p:cNvPr>
          <p:cNvGraphicFramePr/>
          <p:nvPr/>
        </p:nvGraphicFramePr>
        <p:xfrm>
          <a:off x="11139013" y="5725592"/>
          <a:ext cx="986741" cy="10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" name="Rectangle 9">
            <a:extLst>
              <a:ext uri="{FF2B5EF4-FFF2-40B4-BE49-F238E27FC236}">
                <a16:creationId xmlns:a16="http://schemas.microsoft.com/office/drawing/2014/main" id="{7BFB0305-237C-4CCC-B6A9-25B866A63A77}"/>
              </a:ext>
            </a:extLst>
          </p:cNvPr>
          <p:cNvSpPr/>
          <p:nvPr/>
        </p:nvSpPr>
        <p:spPr>
          <a:xfrm>
            <a:off x="11459104" y="6072265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4" name="TextBox 26">
            <a:extLst>
              <a:ext uri="{FF2B5EF4-FFF2-40B4-BE49-F238E27FC236}">
                <a16:creationId xmlns:a16="http://schemas.microsoft.com/office/drawing/2014/main" id="{75575FDD-9770-47E2-AB9B-E3650CF10894}"/>
              </a:ext>
            </a:extLst>
          </p:cNvPr>
          <p:cNvSpPr txBox="1"/>
          <p:nvPr/>
        </p:nvSpPr>
        <p:spPr>
          <a:xfrm>
            <a:off x="9843796" y="5959059"/>
            <a:ext cx="129521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100%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4F57F1-B781-421B-A6EF-C29C649828BF}"/>
              </a:ext>
            </a:extLst>
          </p:cNvPr>
          <p:cNvSpPr txBox="1"/>
          <p:nvPr/>
        </p:nvSpPr>
        <p:spPr>
          <a:xfrm>
            <a:off x="877077" y="27418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0" u="none" strike="noStrike" baseline="0" dirty="0">
                <a:solidFill>
                  <a:schemeClr val="bg1"/>
                </a:solidFill>
                <a:latin typeface="+mj-lt"/>
              </a:rPr>
              <a:t>2.4. CREAR UNA VISTA CUALQUIERA QUE MUESTRE 5 COLUMNAS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19">
            <a:extLst>
              <a:ext uri="{FF2B5EF4-FFF2-40B4-BE49-F238E27FC236}">
                <a16:creationId xmlns:a16="http://schemas.microsoft.com/office/drawing/2014/main" id="{9148459D-03E1-4874-9493-E655366296A9}"/>
              </a:ext>
            </a:extLst>
          </p:cNvPr>
          <p:cNvCxnSpPr>
            <a:cxnSpLocks/>
          </p:cNvCxnSpPr>
          <p:nvPr/>
        </p:nvCxnSpPr>
        <p:spPr>
          <a:xfrm>
            <a:off x="8738743" y="1800657"/>
            <a:ext cx="555429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1B590201-6652-4B00-B1F7-D56C58610A48}"/>
              </a:ext>
            </a:extLst>
          </p:cNvPr>
          <p:cNvSpPr/>
          <p:nvPr/>
        </p:nvSpPr>
        <p:spPr>
          <a:xfrm>
            <a:off x="9294171" y="1036587"/>
            <a:ext cx="2831583" cy="138499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9215CC2-256F-44C9-8BB4-89B3C9922546}"/>
              </a:ext>
            </a:extLst>
          </p:cNvPr>
          <p:cNvSpPr txBox="1"/>
          <p:nvPr/>
        </p:nvSpPr>
        <p:spPr>
          <a:xfrm>
            <a:off x="9422339" y="1036586"/>
            <a:ext cx="2498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400" b="0" i="0" u="none" strike="noStrik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Generar la vista en la que se muestra los datos de a persona, el departamento donde trabaja y el departamento al cual será destinado.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BC2105-5CA7-491D-97EE-B44F68BC3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20" t="30885" r="15893" b="32789"/>
          <a:stretch/>
        </p:blipFill>
        <p:spPr>
          <a:xfrm>
            <a:off x="717367" y="1317987"/>
            <a:ext cx="7685505" cy="2703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6DD4EB4-3AD8-4620-959F-E15809E6E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89" t="12169" r="30810" b="73545"/>
          <a:stretch/>
        </p:blipFill>
        <p:spPr>
          <a:xfrm>
            <a:off x="1524841" y="4499412"/>
            <a:ext cx="2875234" cy="204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77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624B7B13-92DF-47A2-AFCB-63DB5DF9F5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75"/>
          <a:stretch>
            <a:fillRect/>
          </a:stretch>
        </p:blipFill>
        <p:spPr>
          <a:xfrm>
            <a:off x="4848225" y="4763"/>
            <a:ext cx="7343775" cy="6862762"/>
          </a:xfrm>
        </p:spPr>
      </p:pic>
      <p:grpSp>
        <p:nvGrpSpPr>
          <p:cNvPr id="26" name="Group 25"/>
          <p:cNvGrpSpPr/>
          <p:nvPr/>
        </p:nvGrpSpPr>
        <p:grpSpPr>
          <a:xfrm>
            <a:off x="5304088" y="2631911"/>
            <a:ext cx="1565507" cy="1565507"/>
            <a:chOff x="3592654" y="1960064"/>
            <a:chExt cx="1295380" cy="1295380"/>
          </a:xfrm>
        </p:grpSpPr>
        <p:sp>
          <p:nvSpPr>
            <p:cNvPr id="25" name="Oval 24"/>
            <p:cNvSpPr/>
            <p:nvPr/>
          </p:nvSpPr>
          <p:spPr>
            <a:xfrm>
              <a:off x="3592654" y="1960064"/>
              <a:ext cx="1295380" cy="1295380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700284" y="2067694"/>
              <a:ext cx="1080120" cy="108012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4907B2-69BE-4B7D-8A3A-33ED7A48BB17}"/>
              </a:ext>
            </a:extLst>
          </p:cNvPr>
          <p:cNvSpPr txBox="1">
            <a:spLocks/>
          </p:cNvSpPr>
          <p:nvPr/>
        </p:nvSpPr>
        <p:spPr>
          <a:xfrm>
            <a:off x="634259" y="2109812"/>
            <a:ext cx="6105262" cy="3097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sz="5400" b="1" dirty="0">
                <a:solidFill>
                  <a:schemeClr val="bg1"/>
                </a:solidFill>
              </a:rPr>
              <a:t>SECCION: MANEJO DE FUNCIONES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40279D-7F76-488B-B336-10544E917B7F}"/>
              </a:ext>
            </a:extLst>
          </p:cNvPr>
          <p:cNvSpPr txBox="1"/>
          <p:nvPr/>
        </p:nvSpPr>
        <p:spPr>
          <a:xfrm>
            <a:off x="5560512" y="3143971"/>
            <a:ext cx="1179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3200" b="1" dirty="0">
                <a:solidFill>
                  <a:schemeClr val="accent5"/>
                </a:solidFill>
              </a:rPr>
              <a:t>BDA</a:t>
            </a:r>
            <a:endParaRPr 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26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3862874" y="5394495"/>
            <a:ext cx="52525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0" i="0" u="none" strike="noStrike" baseline="0" dirty="0">
                <a:solidFill>
                  <a:srgbClr val="CCCCFF"/>
                </a:solidFill>
                <a:latin typeface="Arial" panose="020B0604020202020204" pitchFamily="34" charset="0"/>
              </a:rPr>
              <a:t> </a:t>
            </a:r>
            <a:r>
              <a:rPr lang="en-US" sz="54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SECCIONES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82379A-4806-4E55-B404-F9EBA141895F}"/>
              </a:ext>
            </a:extLst>
          </p:cNvPr>
          <p:cNvGrpSpPr/>
          <p:nvPr/>
        </p:nvGrpSpPr>
        <p:grpSpPr>
          <a:xfrm>
            <a:off x="3767335" y="211024"/>
            <a:ext cx="4657329" cy="1675786"/>
            <a:chOff x="2898066" y="439125"/>
            <a:chExt cx="4657329" cy="167578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42BDF1-CEE2-4F3E-81B4-1FF8858D41FD}"/>
                </a:ext>
              </a:extLst>
            </p:cNvPr>
            <p:cNvGrpSpPr/>
            <p:nvPr/>
          </p:nvGrpSpPr>
          <p:grpSpPr>
            <a:xfrm>
              <a:off x="3957766" y="439125"/>
              <a:ext cx="3597629" cy="1675786"/>
              <a:chOff x="3957766" y="480793"/>
              <a:chExt cx="3597629" cy="167578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F1E8A-B939-4C48-B657-DC9B30643A24}"/>
                  </a:ext>
                </a:extLst>
              </p:cNvPr>
              <p:cNvSpPr txBox="1"/>
              <p:nvPr/>
            </p:nvSpPr>
            <p:spPr>
              <a:xfrm>
                <a:off x="3978355" y="1325582"/>
                <a:ext cx="3099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presentará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la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elaboracion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 la base de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datos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ONG_H4,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incluyendo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DIGRAMA LOGICO y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el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MODELO ENTIDAD RELACION E – R.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C43BF4-0643-4C68-A841-BECA7B930C64}"/>
                  </a:ext>
                </a:extLst>
              </p:cNvPr>
              <p:cNvSpPr txBox="1"/>
              <p:nvPr/>
            </p:nvSpPr>
            <p:spPr>
              <a:xfrm>
                <a:off x="3957766" y="480793"/>
                <a:ext cx="3597629" cy="92333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s-BO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D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ISEÑO DE BASE DE DATOS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D0F0A-7EE6-4994-83A7-8EB91952FC61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C4457-89DD-4352-AB51-0910BE740B17}"/>
              </a:ext>
            </a:extLst>
          </p:cNvPr>
          <p:cNvGrpSpPr/>
          <p:nvPr/>
        </p:nvGrpSpPr>
        <p:grpSpPr>
          <a:xfrm>
            <a:off x="1500379" y="2264025"/>
            <a:ext cx="4158717" cy="1267164"/>
            <a:chOff x="2898066" y="439125"/>
            <a:chExt cx="4158717" cy="126716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400E63-7CF2-42AC-8806-617256EB6912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1267164"/>
              <a:chOff x="3957767" y="480793"/>
              <a:chExt cx="3099016" cy="126716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780D95-D665-4DC4-AA0D-8A329F59CF8F}"/>
                  </a:ext>
                </a:extLst>
              </p:cNvPr>
              <p:cNvSpPr txBox="1"/>
              <p:nvPr/>
            </p:nvSpPr>
            <p:spPr>
              <a:xfrm>
                <a:off x="3957767" y="1286292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presentará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la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elaboracion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 las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diferentes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vistas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requeridas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514232-7223-4172-8340-C5D1ABEC2389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92333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s-BO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M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ANEJO DE VISTAS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9A7D2-3EA3-4E35-9CBC-4733271531E1}"/>
              </a:ext>
            </a:extLst>
          </p:cNvPr>
          <p:cNvGrpSpPr/>
          <p:nvPr/>
        </p:nvGrpSpPr>
        <p:grpSpPr>
          <a:xfrm>
            <a:off x="6536013" y="2263982"/>
            <a:ext cx="4177189" cy="1280297"/>
            <a:chOff x="2898066" y="439125"/>
            <a:chExt cx="4177189" cy="12802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55FB79-F8E4-4F18-8080-3DE24CCA804D}"/>
                </a:ext>
              </a:extLst>
            </p:cNvPr>
            <p:cNvGrpSpPr/>
            <p:nvPr/>
          </p:nvGrpSpPr>
          <p:grpSpPr>
            <a:xfrm>
              <a:off x="3957767" y="439125"/>
              <a:ext cx="3117488" cy="1280297"/>
              <a:chOff x="3957767" y="480793"/>
              <a:chExt cx="3117488" cy="128029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1CCF40-D437-40D9-845C-B0B4168CD5B4}"/>
                  </a:ext>
                </a:extLst>
              </p:cNvPr>
              <p:cNvSpPr txBox="1"/>
              <p:nvPr/>
            </p:nvSpPr>
            <p:spPr>
              <a:xfrm>
                <a:off x="3976239" y="1299425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presentara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la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elaboracion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 las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diferentes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funciones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requeridas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A90938-346C-4188-8DD4-C58ECAFEBDF8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92333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MANEJO DE FUNCIONES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B392C17-BC6D-4E24-8517-1136656B3019}"/>
              </a:ext>
            </a:extLst>
          </p:cNvPr>
          <p:cNvSpPr txBox="1"/>
          <p:nvPr/>
        </p:nvSpPr>
        <p:spPr>
          <a:xfrm>
            <a:off x="5059308" y="5957492"/>
            <a:ext cx="348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CCCCFF"/>
                </a:solidFill>
                <a:latin typeface="Arial" panose="020B060402020202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CCCCFF"/>
                </a:solidFill>
                <a:latin typeface="Arial" panose="020B0604020202020204" pitchFamily="34" charset="0"/>
              </a:rPr>
              <a:t>BASE DE DATOS I</a:t>
            </a:r>
            <a:endParaRPr lang="en-US" dirty="0">
              <a:solidFill>
                <a:srgbClr val="CC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B6432-8A38-49A0-9113-2AA8ABB18842}"/>
              </a:ext>
            </a:extLst>
          </p:cNvPr>
          <p:cNvGrpSpPr/>
          <p:nvPr/>
        </p:nvGrpSpPr>
        <p:grpSpPr>
          <a:xfrm>
            <a:off x="4560120" y="5636802"/>
            <a:ext cx="3071762" cy="786222"/>
            <a:chOff x="2714217" y="4244551"/>
            <a:chExt cx="2585075" cy="7862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EE7594-6C22-450A-B241-0D79A24C7FA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8" name="Content Placeholder 3">
              <a:extLst>
                <a:ext uri="{FF2B5EF4-FFF2-40B4-BE49-F238E27FC236}">
                  <a16:creationId xmlns:a16="http://schemas.microsoft.com/office/drawing/2014/main" id="{C996D695-E33B-49ED-B2AF-67135EBD49F2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2" name="Chart 7">
            <a:extLst>
              <a:ext uri="{FF2B5EF4-FFF2-40B4-BE49-F238E27FC236}">
                <a16:creationId xmlns:a16="http://schemas.microsoft.com/office/drawing/2014/main" id="{65B9C754-B606-4D77-A567-0B748A1FC14B}"/>
              </a:ext>
            </a:extLst>
          </p:cNvPr>
          <p:cNvGraphicFramePr/>
          <p:nvPr/>
        </p:nvGraphicFramePr>
        <p:xfrm>
          <a:off x="11139013" y="5725592"/>
          <a:ext cx="986741" cy="10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4" name="TextBox 26">
            <a:extLst>
              <a:ext uri="{FF2B5EF4-FFF2-40B4-BE49-F238E27FC236}">
                <a16:creationId xmlns:a16="http://schemas.microsoft.com/office/drawing/2014/main" id="{75575FDD-9770-47E2-AB9B-E3650CF10894}"/>
              </a:ext>
            </a:extLst>
          </p:cNvPr>
          <p:cNvSpPr txBox="1"/>
          <p:nvPr/>
        </p:nvSpPr>
        <p:spPr>
          <a:xfrm>
            <a:off x="9843796" y="5959059"/>
            <a:ext cx="129521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25%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4F57F1-B781-421B-A6EF-C29C649828BF}"/>
              </a:ext>
            </a:extLst>
          </p:cNvPr>
          <p:cNvSpPr txBox="1"/>
          <p:nvPr/>
        </p:nvSpPr>
        <p:spPr>
          <a:xfrm>
            <a:off x="-11340" y="29716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0" u="none" strike="noStrike" baseline="0" dirty="0">
                <a:solidFill>
                  <a:schemeClr val="bg1"/>
                </a:solidFill>
                <a:latin typeface="+mj-lt"/>
              </a:rPr>
              <a:t>2.4. CREAR UNA VISTA CUALQUIERA QUE MUESTRE 5 COLUMNAS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Frame 6">
            <a:extLst>
              <a:ext uri="{FF2B5EF4-FFF2-40B4-BE49-F238E27FC236}">
                <a16:creationId xmlns:a16="http://schemas.microsoft.com/office/drawing/2014/main" id="{46D1323C-8F5B-4958-8A56-469E30FE7F00}"/>
              </a:ext>
            </a:extLst>
          </p:cNvPr>
          <p:cNvSpPr/>
          <p:nvPr/>
        </p:nvSpPr>
        <p:spPr>
          <a:xfrm>
            <a:off x="431027" y="274188"/>
            <a:ext cx="11360835" cy="782255"/>
          </a:xfrm>
          <a:prstGeom prst="frame">
            <a:avLst>
              <a:gd name="adj1" fmla="val 2531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5F7C17D4-059D-4CC8-A0CE-B3528C75E0FD}"/>
              </a:ext>
            </a:extLst>
          </p:cNvPr>
          <p:cNvSpPr/>
          <p:nvPr/>
        </p:nvSpPr>
        <p:spPr>
          <a:xfrm>
            <a:off x="595207" y="282667"/>
            <a:ext cx="11001585" cy="773776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b="1" dirty="0">
                <a:solidFill>
                  <a:schemeClr val="accent2"/>
                </a:solidFill>
                <a:latin typeface="+mj-lt"/>
              </a:rPr>
              <a:t>3.1. </a:t>
            </a:r>
            <a:r>
              <a:rPr lang="es-ES" altLang="ko-KR" b="1" dirty="0">
                <a:solidFill>
                  <a:schemeClr val="accent2"/>
                </a:solidFill>
                <a:latin typeface="+mj-lt"/>
              </a:rPr>
              <a:t>CREAR UNA FUNCIÓN QUE PERMITA SABER CUÁNTOS PROYECTOS DISTINTOS DEL TIPO_A, TIPO_B Y TIPO_C EXISTEN</a:t>
            </a:r>
            <a:endParaRPr lang="en-US" altLang="ko-KR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C51023-0318-4257-B062-557DA4467606}"/>
              </a:ext>
            </a:extLst>
          </p:cNvPr>
          <p:cNvCxnSpPr>
            <a:cxnSpLocks/>
          </p:cNvCxnSpPr>
          <p:nvPr/>
        </p:nvCxnSpPr>
        <p:spPr>
          <a:xfrm>
            <a:off x="8703231" y="1552490"/>
            <a:ext cx="555429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1178BCFE-BBD0-4357-8D35-3993CC5D2742}"/>
              </a:ext>
            </a:extLst>
          </p:cNvPr>
          <p:cNvSpPr/>
          <p:nvPr/>
        </p:nvSpPr>
        <p:spPr>
          <a:xfrm>
            <a:off x="9258660" y="1196793"/>
            <a:ext cx="2831583" cy="76406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0A53F6A-8718-487E-93AF-B0D375D82A2D}"/>
              </a:ext>
            </a:extLst>
          </p:cNvPr>
          <p:cNvSpPr txBox="1"/>
          <p:nvPr/>
        </p:nvSpPr>
        <p:spPr>
          <a:xfrm>
            <a:off x="9386828" y="1196792"/>
            <a:ext cx="2498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800" b="0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 función no recibe ningún parámetro.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A2D27DC1-1961-4F3B-8F87-2A26193339EB}"/>
              </a:ext>
            </a:extLst>
          </p:cNvPr>
          <p:cNvSpPr/>
          <p:nvPr/>
        </p:nvSpPr>
        <p:spPr>
          <a:xfrm rot="2700000">
            <a:off x="11498093" y="599618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C4B999-7A8F-44ED-90B2-00194DEEB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20" t="32789" r="28615" b="58775"/>
          <a:stretch/>
        </p:blipFill>
        <p:spPr>
          <a:xfrm>
            <a:off x="713655" y="2309175"/>
            <a:ext cx="9777748" cy="1022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EA1FCBA-7F23-46E3-BF9F-096A6C0EB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13" t="72381" r="50867" b="20887"/>
          <a:stretch/>
        </p:blipFill>
        <p:spPr>
          <a:xfrm>
            <a:off x="3523445" y="4179426"/>
            <a:ext cx="4158167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id="{2D97BC64-6B16-4E30-AAC1-DF7FF9AF053B}"/>
              </a:ext>
            </a:extLst>
          </p:cNvPr>
          <p:cNvCxnSpPr>
            <a:cxnSpLocks/>
          </p:cNvCxnSpPr>
          <p:nvPr/>
        </p:nvCxnSpPr>
        <p:spPr>
          <a:xfrm>
            <a:off x="8610123" y="4598477"/>
            <a:ext cx="555429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7">
            <a:extLst>
              <a:ext uri="{FF2B5EF4-FFF2-40B4-BE49-F238E27FC236}">
                <a16:creationId xmlns:a16="http://schemas.microsoft.com/office/drawing/2014/main" id="{CFBD396A-7506-4C53-9BEA-5A9473C1310B}"/>
              </a:ext>
            </a:extLst>
          </p:cNvPr>
          <p:cNvSpPr/>
          <p:nvPr/>
        </p:nvSpPr>
        <p:spPr>
          <a:xfrm>
            <a:off x="9165552" y="4242780"/>
            <a:ext cx="2831583" cy="91439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893A764-9B3C-470D-BEBB-AD3EC737F75F}"/>
              </a:ext>
            </a:extLst>
          </p:cNvPr>
          <p:cNvSpPr txBox="1"/>
          <p:nvPr/>
        </p:nvSpPr>
        <p:spPr>
          <a:xfrm>
            <a:off x="9293720" y="4242779"/>
            <a:ext cx="2498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800" b="0" i="0" u="none" strike="noStrike" baseline="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Funcion</a:t>
            </a:r>
            <a:r>
              <a:rPr lang="es-ES" sz="1800" b="0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COUNT de </a:t>
            </a:r>
            <a:r>
              <a:rPr lang="es-ES" sz="1800" b="0" i="0" u="none" strike="noStrike" baseline="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agregacion</a:t>
            </a:r>
            <a:r>
              <a:rPr lang="es-ES" sz="1800" b="0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, es propia del sistema.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7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B6432-8A38-49A0-9113-2AA8ABB18842}"/>
              </a:ext>
            </a:extLst>
          </p:cNvPr>
          <p:cNvGrpSpPr/>
          <p:nvPr/>
        </p:nvGrpSpPr>
        <p:grpSpPr>
          <a:xfrm>
            <a:off x="4560120" y="5636802"/>
            <a:ext cx="3071762" cy="786222"/>
            <a:chOff x="2714217" y="4244551"/>
            <a:chExt cx="2585075" cy="7862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EE7594-6C22-450A-B241-0D79A24C7FA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8" name="Content Placeholder 3">
              <a:extLst>
                <a:ext uri="{FF2B5EF4-FFF2-40B4-BE49-F238E27FC236}">
                  <a16:creationId xmlns:a16="http://schemas.microsoft.com/office/drawing/2014/main" id="{C996D695-E33B-49ED-B2AF-67135EBD49F2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2" name="Chart 7">
            <a:extLst>
              <a:ext uri="{FF2B5EF4-FFF2-40B4-BE49-F238E27FC236}">
                <a16:creationId xmlns:a16="http://schemas.microsoft.com/office/drawing/2014/main" id="{65B9C754-B606-4D77-A567-0B748A1FC14B}"/>
              </a:ext>
            </a:extLst>
          </p:cNvPr>
          <p:cNvGraphicFramePr/>
          <p:nvPr/>
        </p:nvGraphicFramePr>
        <p:xfrm>
          <a:off x="11139013" y="5725592"/>
          <a:ext cx="986741" cy="10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4" name="TextBox 26">
            <a:extLst>
              <a:ext uri="{FF2B5EF4-FFF2-40B4-BE49-F238E27FC236}">
                <a16:creationId xmlns:a16="http://schemas.microsoft.com/office/drawing/2014/main" id="{75575FDD-9770-47E2-AB9B-E3650CF10894}"/>
              </a:ext>
            </a:extLst>
          </p:cNvPr>
          <p:cNvSpPr txBox="1"/>
          <p:nvPr/>
        </p:nvSpPr>
        <p:spPr>
          <a:xfrm>
            <a:off x="9843796" y="5959059"/>
            <a:ext cx="129521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4F57F1-B781-421B-A6EF-C29C649828BF}"/>
              </a:ext>
            </a:extLst>
          </p:cNvPr>
          <p:cNvSpPr txBox="1"/>
          <p:nvPr/>
        </p:nvSpPr>
        <p:spPr>
          <a:xfrm>
            <a:off x="877077" y="27418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0" u="none" strike="noStrike" baseline="0" dirty="0">
                <a:solidFill>
                  <a:schemeClr val="bg1"/>
                </a:solidFill>
                <a:latin typeface="+mj-lt"/>
              </a:rPr>
              <a:t>2.4. CREAR UNA VISTA CUALQUIERA QUE MUESTRE 5 COLUMNAS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Frame 6">
            <a:extLst>
              <a:ext uri="{FF2B5EF4-FFF2-40B4-BE49-F238E27FC236}">
                <a16:creationId xmlns:a16="http://schemas.microsoft.com/office/drawing/2014/main" id="{46D1323C-8F5B-4958-8A56-469E30FE7F00}"/>
              </a:ext>
            </a:extLst>
          </p:cNvPr>
          <p:cNvSpPr/>
          <p:nvPr/>
        </p:nvSpPr>
        <p:spPr>
          <a:xfrm>
            <a:off x="431027" y="274188"/>
            <a:ext cx="11360835" cy="782255"/>
          </a:xfrm>
          <a:prstGeom prst="frame">
            <a:avLst>
              <a:gd name="adj1" fmla="val 2531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F0F78B41-6738-4091-94F7-D22F48AF9763}"/>
              </a:ext>
            </a:extLst>
          </p:cNvPr>
          <p:cNvSpPr/>
          <p:nvPr/>
        </p:nvSpPr>
        <p:spPr>
          <a:xfrm>
            <a:off x="595207" y="282667"/>
            <a:ext cx="11001585" cy="773776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b="1" dirty="0">
                <a:solidFill>
                  <a:schemeClr val="accent2"/>
                </a:solidFill>
                <a:latin typeface="+mj-lt"/>
              </a:rPr>
              <a:t>3.2. </a:t>
            </a:r>
            <a:r>
              <a:rPr lang="es-ES" altLang="ko-KR" b="1" dirty="0">
                <a:solidFill>
                  <a:schemeClr val="accent2"/>
                </a:solidFill>
                <a:latin typeface="+mj-lt"/>
              </a:rPr>
              <a:t>CREAR UNA FUNCIÓN QUE GENERE LOS PRIMEROS N NÚMEROS IMPARES.</a:t>
            </a:r>
            <a:endParaRPr lang="en-US" altLang="ko-KR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7410CD5F-7653-4B29-BCE6-D4EB96258F5D}"/>
              </a:ext>
            </a:extLst>
          </p:cNvPr>
          <p:cNvSpPr/>
          <p:nvPr/>
        </p:nvSpPr>
        <p:spPr>
          <a:xfrm rot="2700000">
            <a:off x="11498094" y="5983501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5F2177-8660-4752-B1BF-9206F1BD1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41" t="17346" r="32354" b="38511"/>
          <a:stretch/>
        </p:blipFill>
        <p:spPr>
          <a:xfrm>
            <a:off x="431027" y="1371713"/>
            <a:ext cx="6380989" cy="3817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CCD3FF-CFEA-4053-950E-4468B609E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12" t="83488" r="49320" b="9780"/>
          <a:stretch/>
        </p:blipFill>
        <p:spPr>
          <a:xfrm>
            <a:off x="7584486" y="2871291"/>
            <a:ext cx="4012306" cy="81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69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B6432-8A38-49A0-9113-2AA8ABB18842}"/>
              </a:ext>
            </a:extLst>
          </p:cNvPr>
          <p:cNvGrpSpPr/>
          <p:nvPr/>
        </p:nvGrpSpPr>
        <p:grpSpPr>
          <a:xfrm>
            <a:off x="4560120" y="5636802"/>
            <a:ext cx="3071762" cy="786222"/>
            <a:chOff x="2714217" y="4244551"/>
            <a:chExt cx="2585075" cy="7862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EE7594-6C22-450A-B241-0D79A24C7FA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8" name="Content Placeholder 3">
              <a:extLst>
                <a:ext uri="{FF2B5EF4-FFF2-40B4-BE49-F238E27FC236}">
                  <a16:creationId xmlns:a16="http://schemas.microsoft.com/office/drawing/2014/main" id="{C996D695-E33B-49ED-B2AF-67135EBD49F2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2" name="Chart 7">
            <a:extLst>
              <a:ext uri="{FF2B5EF4-FFF2-40B4-BE49-F238E27FC236}">
                <a16:creationId xmlns:a16="http://schemas.microsoft.com/office/drawing/2014/main" id="{65B9C754-B606-4D77-A567-0B748A1FC14B}"/>
              </a:ext>
            </a:extLst>
          </p:cNvPr>
          <p:cNvGraphicFramePr/>
          <p:nvPr/>
        </p:nvGraphicFramePr>
        <p:xfrm>
          <a:off x="11139013" y="5725592"/>
          <a:ext cx="986741" cy="10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4" name="TextBox 26">
            <a:extLst>
              <a:ext uri="{FF2B5EF4-FFF2-40B4-BE49-F238E27FC236}">
                <a16:creationId xmlns:a16="http://schemas.microsoft.com/office/drawing/2014/main" id="{75575FDD-9770-47E2-AB9B-E3650CF10894}"/>
              </a:ext>
            </a:extLst>
          </p:cNvPr>
          <p:cNvSpPr txBox="1"/>
          <p:nvPr/>
        </p:nvSpPr>
        <p:spPr>
          <a:xfrm>
            <a:off x="9843796" y="5959059"/>
            <a:ext cx="129521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75%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4F57F1-B781-421B-A6EF-C29C649828BF}"/>
              </a:ext>
            </a:extLst>
          </p:cNvPr>
          <p:cNvSpPr txBox="1"/>
          <p:nvPr/>
        </p:nvSpPr>
        <p:spPr>
          <a:xfrm>
            <a:off x="877077" y="27418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0" u="none" strike="noStrike" baseline="0" dirty="0">
                <a:solidFill>
                  <a:schemeClr val="bg1"/>
                </a:solidFill>
                <a:latin typeface="+mj-lt"/>
              </a:rPr>
              <a:t>2.4. CREAR UNA VISTA CUALQUIERA QUE MUESTRE 5 COLUMNAS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Frame 6">
            <a:extLst>
              <a:ext uri="{FF2B5EF4-FFF2-40B4-BE49-F238E27FC236}">
                <a16:creationId xmlns:a16="http://schemas.microsoft.com/office/drawing/2014/main" id="{46D1323C-8F5B-4958-8A56-469E30FE7F00}"/>
              </a:ext>
            </a:extLst>
          </p:cNvPr>
          <p:cNvSpPr/>
          <p:nvPr/>
        </p:nvSpPr>
        <p:spPr>
          <a:xfrm>
            <a:off x="431027" y="274188"/>
            <a:ext cx="11360835" cy="782255"/>
          </a:xfrm>
          <a:prstGeom prst="frame">
            <a:avLst>
              <a:gd name="adj1" fmla="val 2531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E4CE0E09-0023-41CE-9784-3A3E4061527C}"/>
              </a:ext>
            </a:extLst>
          </p:cNvPr>
          <p:cNvSpPr/>
          <p:nvPr/>
        </p:nvSpPr>
        <p:spPr>
          <a:xfrm>
            <a:off x="595207" y="282667"/>
            <a:ext cx="11001585" cy="773776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b="1" dirty="0">
                <a:solidFill>
                  <a:schemeClr val="accent2"/>
                </a:solidFill>
                <a:latin typeface="+mj-lt"/>
              </a:rPr>
              <a:t>3.3. </a:t>
            </a:r>
            <a:r>
              <a:rPr lang="es-ES" altLang="ko-KR" b="1" dirty="0">
                <a:solidFill>
                  <a:schemeClr val="accent2"/>
                </a:solidFill>
                <a:latin typeface="+mj-lt"/>
              </a:rPr>
              <a:t>CREAR UNA FUNCIÓN QUE PERMITA INSERTAR UN REGISTRO A LA TABLA PERSONA.</a:t>
            </a:r>
            <a:endParaRPr lang="en-US" altLang="ko-KR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D7235521-238B-4F5C-B298-1F9F40A2C848}"/>
              </a:ext>
            </a:extLst>
          </p:cNvPr>
          <p:cNvSpPr/>
          <p:nvPr/>
        </p:nvSpPr>
        <p:spPr>
          <a:xfrm rot="2700000">
            <a:off x="11498091" y="6010689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F2E34B61-18AF-45F4-8FD3-D0DF73344388}"/>
              </a:ext>
            </a:extLst>
          </p:cNvPr>
          <p:cNvCxnSpPr>
            <a:cxnSpLocks/>
          </p:cNvCxnSpPr>
          <p:nvPr/>
        </p:nvCxnSpPr>
        <p:spPr>
          <a:xfrm>
            <a:off x="8703231" y="1552490"/>
            <a:ext cx="555429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3BD77CC7-AB69-4E90-A86A-68CDCDE7D296}"/>
              </a:ext>
            </a:extLst>
          </p:cNvPr>
          <p:cNvSpPr/>
          <p:nvPr/>
        </p:nvSpPr>
        <p:spPr>
          <a:xfrm>
            <a:off x="9258660" y="1196793"/>
            <a:ext cx="2831583" cy="14309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F7001ED-1CDD-490C-918F-5958AE24E92D}"/>
              </a:ext>
            </a:extLst>
          </p:cNvPr>
          <p:cNvSpPr txBox="1"/>
          <p:nvPr/>
        </p:nvSpPr>
        <p:spPr>
          <a:xfrm>
            <a:off x="9386828" y="1196792"/>
            <a:ext cx="2498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400">
                <a:solidFill>
                  <a:schemeClr val="accent3">
                    <a:lumMod val="60000"/>
                    <a:lumOff val="40000"/>
                  </a:schemeClr>
                </a:solidFill>
              </a:rPr>
              <a:t>La función recibe los datos a insertarse a la tabla persona</a:t>
            </a:r>
          </a:p>
          <a:p>
            <a:pPr algn="l"/>
            <a:r>
              <a:rPr lang="es-ES" sz="1400">
                <a:solidFill>
                  <a:schemeClr val="accent3">
                    <a:lumMod val="60000"/>
                    <a:lumOff val="40000"/>
                  </a:schemeClr>
                </a:solidFill>
              </a:rPr>
              <a:t>■ La función retorna un mensaje indicando que se insertó satisfactoriamente el registro.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77920288-920A-4F75-8998-8679A5244AFC}"/>
              </a:ext>
            </a:extLst>
          </p:cNvPr>
          <p:cNvSpPr/>
          <p:nvPr/>
        </p:nvSpPr>
        <p:spPr>
          <a:xfrm>
            <a:off x="9258660" y="3531924"/>
            <a:ext cx="2831583" cy="7843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6CEBA92-30A2-4767-B966-BD5017EA1CC7}"/>
              </a:ext>
            </a:extLst>
          </p:cNvPr>
          <p:cNvSpPr txBox="1"/>
          <p:nvPr/>
        </p:nvSpPr>
        <p:spPr>
          <a:xfrm>
            <a:off x="9386828" y="3531922"/>
            <a:ext cx="2498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 dio el uso de un procedimiento a ser explicado en el video adjunto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id="{6501D127-509B-41A3-9E72-7A676EAA5659}"/>
              </a:ext>
            </a:extLst>
          </p:cNvPr>
          <p:cNvCxnSpPr>
            <a:cxnSpLocks/>
          </p:cNvCxnSpPr>
          <p:nvPr/>
        </p:nvCxnSpPr>
        <p:spPr>
          <a:xfrm>
            <a:off x="8703231" y="4009551"/>
            <a:ext cx="555429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D00B6DC-9BFB-420A-9306-911F6BC10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20" t="20409" r="15357" b="28435"/>
          <a:stretch/>
        </p:blipFill>
        <p:spPr>
          <a:xfrm>
            <a:off x="457930" y="1227442"/>
            <a:ext cx="8204380" cy="402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BE19C5E-B992-43A9-8E1B-A17CFDF04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86" t="60466" r="44244" b="36743"/>
          <a:stretch/>
        </p:blipFill>
        <p:spPr>
          <a:xfrm>
            <a:off x="66246" y="6516644"/>
            <a:ext cx="4315800" cy="2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49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B6432-8A38-49A0-9113-2AA8ABB18842}"/>
              </a:ext>
            </a:extLst>
          </p:cNvPr>
          <p:cNvGrpSpPr/>
          <p:nvPr/>
        </p:nvGrpSpPr>
        <p:grpSpPr>
          <a:xfrm>
            <a:off x="4560120" y="5636802"/>
            <a:ext cx="3071762" cy="786222"/>
            <a:chOff x="2714217" y="4244551"/>
            <a:chExt cx="2585075" cy="7862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EE7594-6C22-450A-B241-0D79A24C7FA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8" name="Content Placeholder 3">
              <a:extLst>
                <a:ext uri="{FF2B5EF4-FFF2-40B4-BE49-F238E27FC236}">
                  <a16:creationId xmlns:a16="http://schemas.microsoft.com/office/drawing/2014/main" id="{C996D695-E33B-49ED-B2AF-67135EBD49F2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2" name="Chart 7">
            <a:extLst>
              <a:ext uri="{FF2B5EF4-FFF2-40B4-BE49-F238E27FC236}">
                <a16:creationId xmlns:a16="http://schemas.microsoft.com/office/drawing/2014/main" id="{65B9C754-B606-4D77-A567-0B748A1FC14B}"/>
              </a:ext>
            </a:extLst>
          </p:cNvPr>
          <p:cNvGraphicFramePr/>
          <p:nvPr/>
        </p:nvGraphicFramePr>
        <p:xfrm>
          <a:off x="11139013" y="5725592"/>
          <a:ext cx="986741" cy="1022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4" name="TextBox 26">
            <a:extLst>
              <a:ext uri="{FF2B5EF4-FFF2-40B4-BE49-F238E27FC236}">
                <a16:creationId xmlns:a16="http://schemas.microsoft.com/office/drawing/2014/main" id="{75575FDD-9770-47E2-AB9B-E3650CF10894}"/>
              </a:ext>
            </a:extLst>
          </p:cNvPr>
          <p:cNvSpPr txBox="1"/>
          <p:nvPr/>
        </p:nvSpPr>
        <p:spPr>
          <a:xfrm>
            <a:off x="9843796" y="5959059"/>
            <a:ext cx="129521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100%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4F57F1-B781-421B-A6EF-C29C649828BF}"/>
              </a:ext>
            </a:extLst>
          </p:cNvPr>
          <p:cNvSpPr txBox="1"/>
          <p:nvPr/>
        </p:nvSpPr>
        <p:spPr>
          <a:xfrm>
            <a:off x="877077" y="274188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0" u="none" strike="noStrike" baseline="0" dirty="0">
                <a:solidFill>
                  <a:schemeClr val="bg1"/>
                </a:solidFill>
                <a:latin typeface="+mj-lt"/>
              </a:rPr>
              <a:t>2.4. CREAR UNA VISTA CUALQUIERA QUE MUESTRE 5 COLUMNAS</a:t>
            </a:r>
            <a:r>
              <a:rPr lang="es-ES" sz="2000" b="1" i="0" u="none" strike="noStrike" baseline="0" dirty="0">
                <a:solidFill>
                  <a:schemeClr val="bg1"/>
                </a:solidFill>
                <a:latin typeface="ArialMT"/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Frame 6">
            <a:extLst>
              <a:ext uri="{FF2B5EF4-FFF2-40B4-BE49-F238E27FC236}">
                <a16:creationId xmlns:a16="http://schemas.microsoft.com/office/drawing/2014/main" id="{46D1323C-8F5B-4958-8A56-469E30FE7F00}"/>
              </a:ext>
            </a:extLst>
          </p:cNvPr>
          <p:cNvSpPr/>
          <p:nvPr/>
        </p:nvSpPr>
        <p:spPr>
          <a:xfrm>
            <a:off x="431027" y="274188"/>
            <a:ext cx="11360835" cy="782255"/>
          </a:xfrm>
          <a:prstGeom prst="frame">
            <a:avLst>
              <a:gd name="adj1" fmla="val 2531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8FB25FF2-7324-4CC8-A69E-2ABB4D2A88F9}"/>
              </a:ext>
            </a:extLst>
          </p:cNvPr>
          <p:cNvSpPr/>
          <p:nvPr/>
        </p:nvSpPr>
        <p:spPr>
          <a:xfrm>
            <a:off x="595207" y="282667"/>
            <a:ext cx="11001585" cy="773776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b="1" dirty="0">
                <a:solidFill>
                  <a:schemeClr val="accent2"/>
                </a:solidFill>
                <a:latin typeface="+mj-lt"/>
              </a:rPr>
              <a:t>3.4. </a:t>
            </a:r>
            <a:r>
              <a:rPr lang="es-ES" altLang="ko-KR" b="1" dirty="0">
                <a:solidFill>
                  <a:schemeClr val="accent2"/>
                </a:solidFill>
                <a:latin typeface="+mj-lt"/>
              </a:rPr>
              <a:t>CREAR UNA FUNCIÓN CUALQUIERA: “SERIE FIBONACCI”</a:t>
            </a:r>
            <a:endParaRPr lang="en-US" altLang="ko-KR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6C3D825-2597-4271-81D1-2C88435DB037}"/>
              </a:ext>
            </a:extLst>
          </p:cNvPr>
          <p:cNvSpPr/>
          <p:nvPr/>
        </p:nvSpPr>
        <p:spPr>
          <a:xfrm rot="2700000">
            <a:off x="11498094" y="5983500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6322F0E2-D8FE-4A29-931C-976DB9651B62}"/>
              </a:ext>
            </a:extLst>
          </p:cNvPr>
          <p:cNvCxnSpPr>
            <a:cxnSpLocks/>
          </p:cNvCxnSpPr>
          <p:nvPr/>
        </p:nvCxnSpPr>
        <p:spPr>
          <a:xfrm>
            <a:off x="8703231" y="1552490"/>
            <a:ext cx="555429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EF24938B-0D36-4E53-92EC-D63CD16440A4}"/>
              </a:ext>
            </a:extLst>
          </p:cNvPr>
          <p:cNvSpPr/>
          <p:nvPr/>
        </p:nvSpPr>
        <p:spPr>
          <a:xfrm>
            <a:off x="9258660" y="1196794"/>
            <a:ext cx="2831583" cy="58477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B80AA7-5ED0-4BFC-9047-37D09302A987}"/>
              </a:ext>
            </a:extLst>
          </p:cNvPr>
          <p:cNvSpPr txBox="1"/>
          <p:nvPr/>
        </p:nvSpPr>
        <p:spPr>
          <a:xfrm>
            <a:off x="9386828" y="1196792"/>
            <a:ext cx="249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La lógica fue traspasada del lenguaje C# a SQL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E08E6C-163C-4378-B7C1-5E34DBAE8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7" t="17451" r="61116" b="58964"/>
          <a:stretch/>
        </p:blipFill>
        <p:spPr>
          <a:xfrm>
            <a:off x="8240794" y="2015036"/>
            <a:ext cx="3551068" cy="16174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D543971-6128-44BD-BCB0-35D522A00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8" t="70032" r="57476" b="5374"/>
          <a:stretch/>
        </p:blipFill>
        <p:spPr>
          <a:xfrm>
            <a:off x="8703231" y="3515556"/>
            <a:ext cx="3488769" cy="16866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3B347C-AB9E-4660-A5C6-1D75404C6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13" t="13108" r="39091" b="16512"/>
          <a:stretch/>
        </p:blipFill>
        <p:spPr>
          <a:xfrm>
            <a:off x="146322" y="1196792"/>
            <a:ext cx="4826815" cy="5507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18136CC-7590-4361-A5CE-EAA800337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23" t="54498" r="43713" b="40803"/>
          <a:stretch/>
        </p:blipFill>
        <p:spPr>
          <a:xfrm>
            <a:off x="5242424" y="6193194"/>
            <a:ext cx="4487285" cy="390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oup 29">
            <a:extLst>
              <a:ext uri="{FF2B5EF4-FFF2-40B4-BE49-F238E27FC236}">
                <a16:creationId xmlns:a16="http://schemas.microsoft.com/office/drawing/2014/main" id="{D51BF7AE-B4AD-49BC-8DA2-5B6B53B49BDF}"/>
              </a:ext>
            </a:extLst>
          </p:cNvPr>
          <p:cNvGrpSpPr/>
          <p:nvPr/>
        </p:nvGrpSpPr>
        <p:grpSpPr>
          <a:xfrm>
            <a:off x="5627641" y="2777927"/>
            <a:ext cx="2298019" cy="1137390"/>
            <a:chOff x="4853562" y="1589418"/>
            <a:chExt cx="2609520" cy="1291565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D5C77CF-B0A6-4F91-AF67-D11BD414DF1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961D8CB-CD49-45E1-8483-D211BAABCBF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4A35A68-5D67-44A4-858B-D0F586D034B0}"/>
              </a:ext>
            </a:extLst>
          </p:cNvPr>
          <p:cNvSpPr txBox="1"/>
          <p:nvPr/>
        </p:nvSpPr>
        <p:spPr>
          <a:xfrm>
            <a:off x="5939209" y="3314988"/>
            <a:ext cx="238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800" b="1" dirty="0">
                <a:solidFill>
                  <a:schemeClr val="accent5"/>
                </a:solidFill>
              </a:rPr>
              <a:t>SQL == C#</a:t>
            </a:r>
            <a:endParaRPr lang="en-US" sz="2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8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D469287-8198-4252-BA3A-2CBDD67EAA68}"/>
              </a:ext>
            </a:extLst>
          </p:cNvPr>
          <p:cNvSpPr txBox="1"/>
          <p:nvPr/>
        </p:nvSpPr>
        <p:spPr>
          <a:xfrm>
            <a:off x="8431015" y="6099535"/>
            <a:ext cx="385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CCCCFF"/>
                </a:solidFill>
                <a:latin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CCCCFF"/>
                </a:solidFill>
                <a:latin typeface="Arial" panose="020B0604020202020204" pitchFamily="34" charset="0"/>
              </a:rPr>
              <a:t>EL ALTO, NOVIEMBRE DE 2021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C2287D-3537-4780-B9CE-1C527885191D}"/>
              </a:ext>
            </a:extLst>
          </p:cNvPr>
          <p:cNvGrpSpPr/>
          <p:nvPr/>
        </p:nvGrpSpPr>
        <p:grpSpPr>
          <a:xfrm>
            <a:off x="4924099" y="1023510"/>
            <a:ext cx="8041691" cy="3698152"/>
            <a:chOff x="6544244" y="915482"/>
            <a:chExt cx="8041691" cy="3698152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7197F34-D295-4A9B-9C14-067E11E8A5C0}"/>
                </a:ext>
              </a:extLst>
            </p:cNvPr>
            <p:cNvSpPr txBox="1"/>
            <p:nvPr/>
          </p:nvSpPr>
          <p:spPr>
            <a:xfrm>
              <a:off x="6544244" y="915482"/>
              <a:ext cx="6701844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BO" altLang="ko-KR" sz="4800" b="1" dirty="0">
                  <a:solidFill>
                    <a:srgbClr val="CCCCFF"/>
                  </a:solidFill>
                  <a:latin typeface="+mj-lt"/>
                  <a:cs typeface="Arial" pitchFamily="34" charset="0"/>
                </a:rPr>
                <a:t>¡GRACIAS POR SU ATENCION!</a:t>
              </a:r>
              <a:endParaRPr lang="ko-KR" altLang="en-US" sz="4800" b="1" dirty="0">
                <a:solidFill>
                  <a:srgbClr val="CCCCFF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61CEF13-0B01-4140-8613-8229DCD10B45}"/>
                </a:ext>
              </a:extLst>
            </p:cNvPr>
            <p:cNvSpPr txBox="1"/>
            <p:nvPr/>
          </p:nvSpPr>
          <p:spPr>
            <a:xfrm>
              <a:off x="8701518" y="3320972"/>
              <a:ext cx="5884417" cy="1292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/>
              <a:endPara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r>
                <a:rPr lang="en-US" sz="2000" b="1" dirty="0">
                  <a:solidFill>
                    <a:srgbClr val="FFFFFF"/>
                  </a:solidFill>
                  <a:latin typeface="Arial" panose="020B0604020202020204" pitchFamily="34" charset="0"/>
                  <a:hlinkClick r:id="rId2"/>
                </a:rPr>
                <a:t>r</a:t>
              </a:r>
              <a:r>
                <a:rPr lang="en-US" sz="2000" b="1" i="0" u="none" strike="noStrike" baseline="0" dirty="0">
                  <a:solidFill>
                    <a:srgbClr val="FFFFFF"/>
                  </a:solidFill>
                  <a:latin typeface="Arial" panose="020B0604020202020204" pitchFamily="34" charset="0"/>
                  <a:hlinkClick r:id="rId2"/>
                </a:rPr>
                <a:t>onald.choque2111@gmail.com</a:t>
              </a:r>
              <a:endParaRPr lang="en-US" sz="20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  <a:p>
              <a:endParaRPr lang="en-US" sz="2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  <a:p>
              <a:r>
                <a:rPr lang="es-ES" sz="2000" b="1" i="0" u="none" strike="noStrike" baseline="0" dirty="0">
                  <a:solidFill>
                    <a:srgbClr val="FFFFFF"/>
                  </a:solidFill>
                  <a:latin typeface="Arial" panose="020B0604020202020204" pitchFamily="34" charset="0"/>
                </a:rPr>
                <a:t>Cel. +59165648933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32DAE274-FC68-4AF4-93DA-631D11837D74}"/>
              </a:ext>
            </a:extLst>
          </p:cNvPr>
          <p:cNvSpPr/>
          <p:nvPr/>
        </p:nvSpPr>
        <p:spPr>
          <a:xfrm>
            <a:off x="7174220" y="4891333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800D9D86-B3BB-42EE-AEAF-5F6E05957850}"/>
              </a:ext>
            </a:extLst>
          </p:cNvPr>
          <p:cNvSpPr/>
          <p:nvPr/>
        </p:nvSpPr>
        <p:spPr>
          <a:xfrm>
            <a:off x="8862196" y="4891333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6E0A5B1D-A248-4848-94A8-E557B7233DF6}"/>
              </a:ext>
            </a:extLst>
          </p:cNvPr>
          <p:cNvSpPr>
            <a:spLocks noChangeAspect="1"/>
          </p:cNvSpPr>
          <p:nvPr/>
        </p:nvSpPr>
        <p:spPr>
          <a:xfrm>
            <a:off x="8012206" y="4891333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4" name="Picture 2" descr="Unifranz - Bienvenid@ a la Universidad Franz Tamayo">
            <a:extLst>
              <a:ext uri="{FF2B5EF4-FFF2-40B4-BE49-F238E27FC236}">
                <a16:creationId xmlns:a16="http://schemas.microsoft.com/office/drawing/2014/main" id="{FBC5849A-041A-4D82-BBC9-039087A6C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26" y="5383762"/>
            <a:ext cx="895740" cy="89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2BDB7D1-D70F-4E35-AABE-315E73897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61" y="5383762"/>
            <a:ext cx="3279565" cy="895740"/>
          </a:xfrm>
          <a:prstGeom prst="rect">
            <a:avLst/>
          </a:prstGeom>
        </p:spPr>
      </p:pic>
      <p:sp>
        <p:nvSpPr>
          <p:cNvPr id="16" name="Parallelogram 15">
            <a:extLst>
              <a:ext uri="{FF2B5EF4-FFF2-40B4-BE49-F238E27FC236}">
                <a16:creationId xmlns:a16="http://schemas.microsoft.com/office/drawing/2014/main" id="{9585A1DA-01E5-4F5B-8BD4-1462FAD4CAE2}"/>
              </a:ext>
            </a:extLst>
          </p:cNvPr>
          <p:cNvSpPr/>
          <p:nvPr/>
        </p:nvSpPr>
        <p:spPr>
          <a:xfrm rot="16200000">
            <a:off x="11259028" y="274515"/>
            <a:ext cx="733830" cy="80905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adroTexto 37">
            <a:extLst>
              <a:ext uri="{FF2B5EF4-FFF2-40B4-BE49-F238E27FC236}">
                <a16:creationId xmlns:a16="http://schemas.microsoft.com/office/drawing/2014/main" id="{CB392C17-BC6D-4E24-8517-1136656B3019}"/>
              </a:ext>
            </a:extLst>
          </p:cNvPr>
          <p:cNvSpPr txBox="1"/>
          <p:nvPr/>
        </p:nvSpPr>
        <p:spPr>
          <a:xfrm>
            <a:off x="5059308" y="5957492"/>
            <a:ext cx="348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CCCCFF"/>
                </a:solidFill>
                <a:latin typeface="Arial" panose="020B0604020202020204" pitchFamily="34" charset="0"/>
              </a:rPr>
              <a:t> </a:t>
            </a:r>
            <a:r>
              <a:rPr lang="en-US" sz="1800" b="1" i="0" u="none" strike="noStrike" baseline="0" dirty="0">
                <a:solidFill>
                  <a:srgbClr val="CCCCFF"/>
                </a:solidFill>
                <a:latin typeface="Arial" panose="020B0604020202020204" pitchFamily="34" charset="0"/>
              </a:rPr>
              <a:t>BASE DE DATOS I</a:t>
            </a:r>
            <a:endParaRPr lang="en-US" dirty="0">
              <a:solidFill>
                <a:srgbClr val="CCCCFF"/>
              </a:solidFill>
            </a:endParaRPr>
          </a:p>
        </p:txBody>
      </p:sp>
      <p:grpSp>
        <p:nvGrpSpPr>
          <p:cNvPr id="39" name="Group 111">
            <a:extLst>
              <a:ext uri="{FF2B5EF4-FFF2-40B4-BE49-F238E27FC236}">
                <a16:creationId xmlns:a16="http://schemas.microsoft.com/office/drawing/2014/main" id="{50A02CF1-4977-4212-8734-E6D0069D9F85}"/>
              </a:ext>
            </a:extLst>
          </p:cNvPr>
          <p:cNvGrpSpPr/>
          <p:nvPr/>
        </p:nvGrpSpPr>
        <p:grpSpPr>
          <a:xfrm>
            <a:off x="4454903" y="2986937"/>
            <a:ext cx="3592399" cy="1973780"/>
            <a:chOff x="-548507" y="477868"/>
            <a:chExt cx="11570449" cy="6357177"/>
          </a:xfrm>
        </p:grpSpPr>
        <p:sp>
          <p:nvSpPr>
            <p:cNvPr id="40" name="Freeform: Shape 112">
              <a:extLst>
                <a:ext uri="{FF2B5EF4-FFF2-40B4-BE49-F238E27FC236}">
                  <a16:creationId xmlns:a16="http://schemas.microsoft.com/office/drawing/2014/main" id="{290B0146-380B-453E-8269-75A726FEF9C7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13">
              <a:extLst>
                <a:ext uri="{FF2B5EF4-FFF2-40B4-BE49-F238E27FC236}">
                  <a16:creationId xmlns:a16="http://schemas.microsoft.com/office/drawing/2014/main" id="{45D1DEF6-F9CE-4BA1-BF05-0644869EEEE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14">
              <a:extLst>
                <a:ext uri="{FF2B5EF4-FFF2-40B4-BE49-F238E27FC236}">
                  <a16:creationId xmlns:a16="http://schemas.microsoft.com/office/drawing/2014/main" id="{8A13E82F-6232-41DB-9C2C-4927F27455C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15">
              <a:extLst>
                <a:ext uri="{FF2B5EF4-FFF2-40B4-BE49-F238E27FC236}">
                  <a16:creationId xmlns:a16="http://schemas.microsoft.com/office/drawing/2014/main" id="{98B775C3-82FE-406F-BD93-1F31C094C69A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116">
              <a:extLst>
                <a:ext uri="{FF2B5EF4-FFF2-40B4-BE49-F238E27FC236}">
                  <a16:creationId xmlns:a16="http://schemas.microsoft.com/office/drawing/2014/main" id="{0B71A11B-9EC2-4AC1-8A70-9F9A8C05C88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" name="Group 117">
              <a:extLst>
                <a:ext uri="{FF2B5EF4-FFF2-40B4-BE49-F238E27FC236}">
                  <a16:creationId xmlns:a16="http://schemas.microsoft.com/office/drawing/2014/main" id="{CEB3AAC1-DE94-4A1A-A235-643B04119681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0" name="Rectangle: Rounded Corners 122">
                <a:extLst>
                  <a:ext uri="{FF2B5EF4-FFF2-40B4-BE49-F238E27FC236}">
                    <a16:creationId xmlns:a16="http://schemas.microsoft.com/office/drawing/2014/main" id="{DB363635-650C-473A-A214-E0D2F324295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123">
                <a:extLst>
                  <a:ext uri="{FF2B5EF4-FFF2-40B4-BE49-F238E27FC236}">
                    <a16:creationId xmlns:a16="http://schemas.microsoft.com/office/drawing/2014/main" id="{12EAD308-4B39-43BC-9DFD-7A081C4F1DB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118">
              <a:extLst>
                <a:ext uri="{FF2B5EF4-FFF2-40B4-BE49-F238E27FC236}">
                  <a16:creationId xmlns:a16="http://schemas.microsoft.com/office/drawing/2014/main" id="{2908B511-282A-437A-9A96-21F9D3E553B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8" name="Rectangle: Rounded Corners 120">
                <a:extLst>
                  <a:ext uri="{FF2B5EF4-FFF2-40B4-BE49-F238E27FC236}">
                    <a16:creationId xmlns:a16="http://schemas.microsoft.com/office/drawing/2014/main" id="{88C97BFE-3570-4357-9B37-617C9E4BD6C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121">
                <a:extLst>
                  <a:ext uri="{FF2B5EF4-FFF2-40B4-BE49-F238E27FC236}">
                    <a16:creationId xmlns:a16="http://schemas.microsoft.com/office/drawing/2014/main" id="{AEAD4F04-3EE6-4659-916B-8D1F25ED141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Freeform: Shape 119">
              <a:extLst>
                <a:ext uri="{FF2B5EF4-FFF2-40B4-BE49-F238E27FC236}">
                  <a16:creationId xmlns:a16="http://schemas.microsoft.com/office/drawing/2014/main" id="{12C0642E-F33B-4412-B4AE-5B7885AB314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2" name="Rectangle 124">
            <a:extLst>
              <a:ext uri="{FF2B5EF4-FFF2-40B4-BE49-F238E27FC236}">
                <a16:creationId xmlns:a16="http://schemas.microsoft.com/office/drawing/2014/main" id="{21452CC7-122D-41AF-A273-0FD38612A308}"/>
              </a:ext>
            </a:extLst>
          </p:cNvPr>
          <p:cNvSpPr/>
          <p:nvPr/>
        </p:nvSpPr>
        <p:spPr>
          <a:xfrm>
            <a:off x="4965238" y="3090520"/>
            <a:ext cx="2551633" cy="1628624"/>
          </a:xfrm>
          <a:prstGeom prst="rect">
            <a:avLst/>
          </a:prstGeom>
          <a:solidFill>
            <a:schemeClr val="tx1">
              <a:lumMod val="75000"/>
              <a:lumOff val="2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3" name="Group 125">
            <a:extLst>
              <a:ext uri="{FF2B5EF4-FFF2-40B4-BE49-F238E27FC236}">
                <a16:creationId xmlns:a16="http://schemas.microsoft.com/office/drawing/2014/main" id="{162CA6FC-FD20-49BC-9204-5790B63729AD}"/>
              </a:ext>
            </a:extLst>
          </p:cNvPr>
          <p:cNvGrpSpPr/>
          <p:nvPr/>
        </p:nvGrpSpPr>
        <p:grpSpPr>
          <a:xfrm>
            <a:off x="4965187" y="2343379"/>
            <a:ext cx="2571831" cy="2343825"/>
            <a:chOff x="4864316" y="3310559"/>
            <a:chExt cx="2315879" cy="2549761"/>
          </a:xfrm>
        </p:grpSpPr>
        <p:sp>
          <p:nvSpPr>
            <p:cNvPr id="54" name="자유형: 도형 56">
              <a:extLst>
                <a:ext uri="{FF2B5EF4-FFF2-40B4-BE49-F238E27FC236}">
                  <a16:creationId xmlns:a16="http://schemas.microsoft.com/office/drawing/2014/main" id="{3E370497-8A0C-4002-9846-17B482B5ED1D}"/>
                </a:ext>
              </a:extLst>
            </p:cNvPr>
            <p:cNvSpPr/>
            <p:nvPr/>
          </p:nvSpPr>
          <p:spPr>
            <a:xfrm>
              <a:off x="4864323" y="3328417"/>
              <a:ext cx="2315872" cy="2531903"/>
            </a:xfrm>
            <a:custGeom>
              <a:avLst/>
              <a:gdLst>
                <a:gd name="connsiteX0" fmla="*/ 1105472 w 2315872"/>
                <a:gd name="connsiteY0" fmla="*/ 0 h 2531903"/>
                <a:gd name="connsiteX1" fmla="*/ 1303018 w 2315872"/>
                <a:gd name="connsiteY1" fmla="*/ 0 h 2531903"/>
                <a:gd name="connsiteX2" fmla="*/ 1461252 w 2315872"/>
                <a:gd name="connsiteY2" fmla="*/ 853676 h 2531903"/>
                <a:gd name="connsiteX3" fmla="*/ 1468099 w 2315872"/>
                <a:gd name="connsiteY3" fmla="*/ 875733 h 2531903"/>
                <a:gd name="connsiteX4" fmla="*/ 1481512 w 2315872"/>
                <a:gd name="connsiteY4" fmla="*/ 874451 h 2531903"/>
                <a:gd name="connsiteX5" fmla="*/ 1693009 w 2315872"/>
                <a:gd name="connsiteY5" fmla="*/ 951693 h 2531903"/>
                <a:gd name="connsiteX6" fmla="*/ 1778864 w 2315872"/>
                <a:gd name="connsiteY6" fmla="*/ 939250 h 2531903"/>
                <a:gd name="connsiteX7" fmla="*/ 1937868 w 2315872"/>
                <a:gd name="connsiteY7" fmla="*/ 980789 h 2531903"/>
                <a:gd name="connsiteX8" fmla="*/ 2073680 w 2315872"/>
                <a:gd name="connsiteY8" fmla="*/ 951181 h 2531903"/>
                <a:gd name="connsiteX9" fmla="*/ 2306734 w 2315872"/>
                <a:gd name="connsiteY9" fmla="*/ 1049617 h 2531903"/>
                <a:gd name="connsiteX10" fmla="*/ 2315872 w 2315872"/>
                <a:gd name="connsiteY10" fmla="*/ 2531903 h 2531903"/>
                <a:gd name="connsiteX11" fmla="*/ 0 w 2315872"/>
                <a:gd name="connsiteY11" fmla="*/ 2527276 h 2531903"/>
                <a:gd name="connsiteX12" fmla="*/ 0 w 2315872"/>
                <a:gd name="connsiteY12" fmla="*/ 1366197 h 2531903"/>
                <a:gd name="connsiteX13" fmla="*/ 9341 w 2315872"/>
                <a:gd name="connsiteY13" fmla="*/ 1367196 h 2531903"/>
                <a:gd name="connsiteX14" fmla="*/ 318333 w 2315872"/>
                <a:gd name="connsiteY14" fmla="*/ 1139063 h 2531903"/>
                <a:gd name="connsiteX15" fmla="*/ 343347 w 2315872"/>
                <a:gd name="connsiteY15" fmla="*/ 1141452 h 2531903"/>
                <a:gd name="connsiteX16" fmla="*/ 335416 w 2315872"/>
                <a:gd name="connsiteY16" fmla="*/ 1077386 h 2531903"/>
                <a:gd name="connsiteX17" fmla="*/ 655539 w 2315872"/>
                <a:gd name="connsiteY17" fmla="*/ 773978 h 2531903"/>
                <a:gd name="connsiteX18" fmla="*/ 750325 w 2315872"/>
                <a:gd name="connsiteY18" fmla="*/ 787508 h 2531903"/>
                <a:gd name="connsiteX19" fmla="*/ 829107 w 2315872"/>
                <a:gd name="connsiteY19" fmla="*/ 760300 h 2531903"/>
                <a:gd name="connsiteX20" fmla="*/ 954349 w 2315872"/>
                <a:gd name="connsiteY20" fmla="*/ 646554 h 2531903"/>
                <a:gd name="connsiteX21" fmla="*/ 988090 w 2315872"/>
                <a:gd name="connsiteY21" fmla="*/ 633279 h 25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315872" h="2531903">
                  <a:moveTo>
                    <a:pt x="1105472" y="0"/>
                  </a:moveTo>
                  <a:lnTo>
                    <a:pt x="1303018" y="0"/>
                  </a:lnTo>
                  <a:lnTo>
                    <a:pt x="1461252" y="853676"/>
                  </a:lnTo>
                  <a:lnTo>
                    <a:pt x="1468099" y="875733"/>
                  </a:lnTo>
                  <a:lnTo>
                    <a:pt x="1481512" y="874451"/>
                  </a:lnTo>
                  <a:cubicBezTo>
                    <a:pt x="1562957" y="874451"/>
                    <a:pt x="1637299" y="903278"/>
                    <a:pt x="1693009" y="951693"/>
                  </a:cubicBezTo>
                  <a:cubicBezTo>
                    <a:pt x="1720087" y="943127"/>
                    <a:pt x="1748998" y="939250"/>
                    <a:pt x="1778864" y="939250"/>
                  </a:cubicBezTo>
                  <a:cubicBezTo>
                    <a:pt x="1837001" y="939250"/>
                    <a:pt x="1891518" y="953939"/>
                    <a:pt x="1937868" y="980789"/>
                  </a:cubicBezTo>
                  <a:cubicBezTo>
                    <a:pt x="1978812" y="961490"/>
                    <a:pt x="2024976" y="951181"/>
                    <a:pt x="2073680" y="951181"/>
                  </a:cubicBezTo>
                  <a:cubicBezTo>
                    <a:pt x="2166341" y="951181"/>
                    <a:pt x="2249809" y="988495"/>
                    <a:pt x="2306734" y="1049617"/>
                  </a:cubicBezTo>
                  <a:lnTo>
                    <a:pt x="2315872" y="2531903"/>
                  </a:lnTo>
                  <a:lnTo>
                    <a:pt x="0" y="2527276"/>
                  </a:lnTo>
                  <a:lnTo>
                    <a:pt x="0" y="1366197"/>
                  </a:lnTo>
                  <a:lnTo>
                    <a:pt x="9341" y="1367196"/>
                  </a:lnTo>
                  <a:cubicBezTo>
                    <a:pt x="43658" y="1235892"/>
                    <a:pt x="169064" y="1139063"/>
                    <a:pt x="318333" y="1139063"/>
                  </a:cubicBezTo>
                  <a:cubicBezTo>
                    <a:pt x="326787" y="1139063"/>
                    <a:pt x="335166" y="1139373"/>
                    <a:pt x="343347" y="1141452"/>
                  </a:cubicBezTo>
                  <a:cubicBezTo>
                    <a:pt x="337896" y="1120918"/>
                    <a:pt x="335416" y="1099426"/>
                    <a:pt x="335416" y="1077386"/>
                  </a:cubicBezTo>
                  <a:cubicBezTo>
                    <a:pt x="335416" y="909819"/>
                    <a:pt x="478741" y="773978"/>
                    <a:pt x="655539" y="773978"/>
                  </a:cubicBezTo>
                  <a:cubicBezTo>
                    <a:pt x="688541" y="773978"/>
                    <a:pt x="720376" y="778711"/>
                    <a:pt x="750325" y="787508"/>
                  </a:cubicBezTo>
                  <a:lnTo>
                    <a:pt x="829107" y="760300"/>
                  </a:lnTo>
                  <a:cubicBezTo>
                    <a:pt x="861027" y="713053"/>
                    <a:pt x="904014" y="673898"/>
                    <a:pt x="954349" y="646554"/>
                  </a:cubicBezTo>
                  <a:lnTo>
                    <a:pt x="988090" y="63327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5" name="자유형: 도형 55">
              <a:extLst>
                <a:ext uri="{FF2B5EF4-FFF2-40B4-BE49-F238E27FC236}">
                  <a16:creationId xmlns:a16="http://schemas.microsoft.com/office/drawing/2014/main" id="{0F182395-6E8D-4749-B90A-DB0C622FF076}"/>
                </a:ext>
              </a:extLst>
            </p:cNvPr>
            <p:cNvSpPr/>
            <p:nvPr/>
          </p:nvSpPr>
          <p:spPr>
            <a:xfrm>
              <a:off x="4864316" y="3310559"/>
              <a:ext cx="2306734" cy="2545135"/>
            </a:xfrm>
            <a:custGeom>
              <a:avLst/>
              <a:gdLst>
                <a:gd name="connsiteX0" fmla="*/ 1150510 w 2306734"/>
                <a:gd name="connsiteY0" fmla="*/ 0 h 2545135"/>
                <a:gd name="connsiteX1" fmla="*/ 1257994 w 2306734"/>
                <a:gd name="connsiteY1" fmla="*/ 0 h 2545135"/>
                <a:gd name="connsiteX2" fmla="*/ 1369590 w 2306734"/>
                <a:gd name="connsiteY2" fmla="*/ 1306465 h 2545135"/>
                <a:gd name="connsiteX3" fmla="*/ 1407581 w 2306734"/>
                <a:gd name="connsiteY3" fmla="*/ 1350335 h 2545135"/>
                <a:gd name="connsiteX4" fmla="*/ 1624338 w 2306734"/>
                <a:gd name="connsiteY4" fmla="*/ 1503312 h 2545135"/>
                <a:gd name="connsiteX5" fmla="*/ 1733275 w 2306734"/>
                <a:gd name="connsiteY5" fmla="*/ 1482313 h 2545135"/>
                <a:gd name="connsiteX6" fmla="*/ 1820687 w 2306734"/>
                <a:gd name="connsiteY6" fmla="*/ 1496631 h 2545135"/>
                <a:gd name="connsiteX7" fmla="*/ 2109550 w 2306734"/>
                <a:gd name="connsiteY7" fmla="*/ 1281367 h 2545135"/>
                <a:gd name="connsiteX8" fmla="*/ 2306734 w 2306734"/>
                <a:gd name="connsiteY8" fmla="*/ 1357093 h 2545135"/>
                <a:gd name="connsiteX9" fmla="*/ 2306734 w 2306734"/>
                <a:gd name="connsiteY9" fmla="*/ 2545135 h 2545135"/>
                <a:gd name="connsiteX10" fmla="*/ 0 w 2306734"/>
                <a:gd name="connsiteY10" fmla="*/ 2545135 h 2545135"/>
                <a:gd name="connsiteX11" fmla="*/ 0 w 2306734"/>
                <a:gd name="connsiteY11" fmla="*/ 1864764 h 2545135"/>
                <a:gd name="connsiteX12" fmla="*/ 210730 w 2306734"/>
                <a:gd name="connsiteY12" fmla="*/ 1778935 h 2545135"/>
                <a:gd name="connsiteX13" fmla="*/ 346789 w 2306734"/>
                <a:gd name="connsiteY13" fmla="*/ 1812526 h 2545135"/>
                <a:gd name="connsiteX14" fmla="*/ 539025 w 2306734"/>
                <a:gd name="connsiteY14" fmla="*/ 1602716 h 2545135"/>
                <a:gd name="connsiteX15" fmla="*/ 836862 w 2306734"/>
                <a:gd name="connsiteY15" fmla="*/ 1354583 h 2545135"/>
                <a:gd name="connsiteX16" fmla="*/ 861940 w 2306734"/>
                <a:gd name="connsiteY16" fmla="*/ 1358186 h 2545135"/>
                <a:gd name="connsiteX17" fmla="*/ 866201 w 2306734"/>
                <a:gd name="connsiteY17" fmla="*/ 1350335 h 2545135"/>
                <a:gd name="connsiteX18" fmla="*/ 981290 w 2306734"/>
                <a:gd name="connsiteY18" fmla="*/ 1245810 h 2545135"/>
                <a:gd name="connsiteX19" fmla="*/ 1046280 w 2306734"/>
                <a:gd name="connsiteY19" fmla="*/ 1220240 h 2545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06734" h="2545135">
                  <a:moveTo>
                    <a:pt x="1150510" y="0"/>
                  </a:moveTo>
                  <a:lnTo>
                    <a:pt x="1257994" y="0"/>
                  </a:lnTo>
                  <a:lnTo>
                    <a:pt x="1369590" y="1306465"/>
                  </a:lnTo>
                  <a:lnTo>
                    <a:pt x="1407581" y="1350335"/>
                  </a:lnTo>
                  <a:cubicBezTo>
                    <a:pt x="1543841" y="1383039"/>
                    <a:pt x="1561230" y="1415744"/>
                    <a:pt x="1624338" y="1503312"/>
                  </a:cubicBezTo>
                  <a:cubicBezTo>
                    <a:pt x="1657942" y="1489486"/>
                    <a:pt x="1694771" y="1482313"/>
                    <a:pt x="1733275" y="1482313"/>
                  </a:cubicBezTo>
                  <a:cubicBezTo>
                    <a:pt x="1763818" y="1482313"/>
                    <a:pt x="1793307" y="1486827"/>
                    <a:pt x="1820687" y="1496631"/>
                  </a:cubicBezTo>
                  <a:cubicBezTo>
                    <a:pt x="1857174" y="1371843"/>
                    <a:pt x="1972797" y="1281367"/>
                    <a:pt x="2109550" y="1281367"/>
                  </a:cubicBezTo>
                  <a:cubicBezTo>
                    <a:pt x="2185561" y="1281367"/>
                    <a:pt x="2255041" y="1309319"/>
                    <a:pt x="2306734" y="1357093"/>
                  </a:cubicBezTo>
                  <a:lnTo>
                    <a:pt x="2306734" y="2545135"/>
                  </a:lnTo>
                  <a:lnTo>
                    <a:pt x="0" y="2545135"/>
                  </a:lnTo>
                  <a:lnTo>
                    <a:pt x="0" y="1864764"/>
                  </a:lnTo>
                  <a:cubicBezTo>
                    <a:pt x="54196" y="1811523"/>
                    <a:pt x="128658" y="1778935"/>
                    <a:pt x="210730" y="1778935"/>
                  </a:cubicBezTo>
                  <a:cubicBezTo>
                    <a:pt x="259882" y="1778935"/>
                    <a:pt x="306307" y="1790624"/>
                    <a:pt x="346789" y="1812526"/>
                  </a:cubicBezTo>
                  <a:cubicBezTo>
                    <a:pt x="369874" y="1713549"/>
                    <a:pt x="443556" y="1634731"/>
                    <a:pt x="539025" y="1602716"/>
                  </a:cubicBezTo>
                  <a:cubicBezTo>
                    <a:pt x="564520" y="1461492"/>
                    <a:pt x="688206" y="1354583"/>
                    <a:pt x="836862" y="1354583"/>
                  </a:cubicBezTo>
                  <a:lnTo>
                    <a:pt x="861940" y="1358186"/>
                  </a:lnTo>
                  <a:lnTo>
                    <a:pt x="866201" y="1350335"/>
                  </a:lnTo>
                  <a:cubicBezTo>
                    <a:pt x="895533" y="1306918"/>
                    <a:pt x="935036" y="1270937"/>
                    <a:pt x="981290" y="1245810"/>
                  </a:cubicBezTo>
                  <a:lnTo>
                    <a:pt x="1046280" y="1220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6" name="Oval 17">
            <a:extLst>
              <a:ext uri="{FF2B5EF4-FFF2-40B4-BE49-F238E27FC236}">
                <a16:creationId xmlns:a16="http://schemas.microsoft.com/office/drawing/2014/main" id="{D698E21B-6145-473C-BD75-4E1B019E323A}"/>
              </a:ext>
            </a:extLst>
          </p:cNvPr>
          <p:cNvSpPr/>
          <p:nvPr/>
        </p:nvSpPr>
        <p:spPr>
          <a:xfrm>
            <a:off x="5767650" y="1001031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TextBox 129">
            <a:extLst>
              <a:ext uri="{FF2B5EF4-FFF2-40B4-BE49-F238E27FC236}">
                <a16:creationId xmlns:a16="http://schemas.microsoft.com/office/drawing/2014/main" id="{43432A9E-F105-4B11-9F5E-A6C79FF19076}"/>
              </a:ext>
            </a:extLst>
          </p:cNvPr>
          <p:cNvSpPr txBox="1"/>
          <p:nvPr/>
        </p:nvSpPr>
        <p:spPr>
          <a:xfrm>
            <a:off x="5545141" y="3990056"/>
            <a:ext cx="1411922" cy="5078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START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59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1EDA6-6272-45DE-8591-8E447B7503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184" y="1160603"/>
            <a:ext cx="6105262" cy="3097694"/>
          </a:xfrm>
        </p:spPr>
        <p:txBody>
          <a:bodyPr/>
          <a:lstStyle/>
          <a:p>
            <a:r>
              <a:rPr lang="es-BO" b="1" dirty="0"/>
              <a:t>SECCION: DISEÑO DE LA BASE DE DATOS</a:t>
            </a:r>
            <a:endParaRPr lang="en-US" b="1" dirty="0"/>
          </a:p>
        </p:txBody>
      </p:sp>
      <p:pic>
        <p:nvPicPr>
          <p:cNvPr id="35" name="Marcador de posición de imagen 34">
            <a:extLst>
              <a:ext uri="{FF2B5EF4-FFF2-40B4-BE49-F238E27FC236}">
                <a16:creationId xmlns:a16="http://schemas.microsoft.com/office/drawing/2014/main" id="{4770DF69-2C80-4679-A5C6-E72FAE0903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 b="12287"/>
          <a:stretch>
            <a:fillRect/>
          </a:stretch>
        </p:blipFill>
        <p:spPr>
          <a:xfrm>
            <a:off x="7047968" y="1775610"/>
            <a:ext cx="4109140" cy="3097694"/>
          </a:xfrm>
        </p:spPr>
      </p:pic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1C430F3-DBFE-4A56-98B3-667C30C0BB16}"/>
              </a:ext>
            </a:extLst>
          </p:cNvPr>
          <p:cNvSpPr/>
          <p:nvPr/>
        </p:nvSpPr>
        <p:spPr>
          <a:xfrm>
            <a:off x="0" y="0"/>
            <a:ext cx="34666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6F66F2-BC4D-4941-B44D-B95954E6879A}"/>
              </a:ext>
            </a:extLst>
          </p:cNvPr>
          <p:cNvCxnSpPr>
            <a:cxnSpLocks/>
          </p:cNvCxnSpPr>
          <p:nvPr/>
        </p:nvCxnSpPr>
        <p:spPr>
          <a:xfrm>
            <a:off x="5537539" y="8530"/>
            <a:ext cx="0" cy="68494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08849F5-B9A5-4367-A534-2AC253F1B5F7}"/>
              </a:ext>
            </a:extLst>
          </p:cNvPr>
          <p:cNvSpPr/>
          <p:nvPr/>
        </p:nvSpPr>
        <p:spPr>
          <a:xfrm>
            <a:off x="5476775" y="3895432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54E78F-C9E2-4B33-B462-AE3F63E0572E}"/>
              </a:ext>
            </a:extLst>
          </p:cNvPr>
          <p:cNvSpPr/>
          <p:nvPr/>
        </p:nvSpPr>
        <p:spPr>
          <a:xfrm>
            <a:off x="5465531" y="2576236"/>
            <a:ext cx="144016" cy="1440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Pentagon 9">
            <a:extLst>
              <a:ext uri="{FF2B5EF4-FFF2-40B4-BE49-F238E27FC236}">
                <a16:creationId xmlns:a16="http://schemas.microsoft.com/office/drawing/2014/main" id="{16A964ED-3CF4-4584-8A80-67E3B9F00342}"/>
              </a:ext>
            </a:extLst>
          </p:cNvPr>
          <p:cNvSpPr/>
          <p:nvPr/>
        </p:nvSpPr>
        <p:spPr>
          <a:xfrm>
            <a:off x="3840405" y="3725124"/>
            <a:ext cx="1564361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772DF0-4EFE-4EDB-A0C5-9A036DFEFA88}"/>
              </a:ext>
            </a:extLst>
          </p:cNvPr>
          <p:cNvSpPr txBox="1"/>
          <p:nvPr/>
        </p:nvSpPr>
        <p:spPr>
          <a:xfrm>
            <a:off x="4001667" y="3767385"/>
            <a:ext cx="115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altLang="ko-KR" sz="2000" b="1" dirty="0">
                <a:solidFill>
                  <a:schemeClr val="accent2"/>
                </a:solidFill>
                <a:cs typeface="Arial" pitchFamily="34" charset="0"/>
              </a:rPr>
              <a:t>VISTAS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Pentagon 11">
            <a:extLst>
              <a:ext uri="{FF2B5EF4-FFF2-40B4-BE49-F238E27FC236}">
                <a16:creationId xmlns:a16="http://schemas.microsoft.com/office/drawing/2014/main" id="{F4797709-D835-4CB3-8E9B-74BB5172BAB0}"/>
              </a:ext>
            </a:extLst>
          </p:cNvPr>
          <p:cNvSpPr/>
          <p:nvPr/>
        </p:nvSpPr>
        <p:spPr>
          <a:xfrm>
            <a:off x="3840405" y="2405928"/>
            <a:ext cx="1523414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07A398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39387-38F7-4AD1-BF36-9BD9D1D2B4FD}"/>
              </a:ext>
            </a:extLst>
          </p:cNvPr>
          <p:cNvSpPr txBox="1"/>
          <p:nvPr/>
        </p:nvSpPr>
        <p:spPr>
          <a:xfrm>
            <a:off x="4097379" y="2448189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altLang="ko-KR" sz="2000" b="1" dirty="0">
                <a:solidFill>
                  <a:schemeClr val="accent4"/>
                </a:solidFill>
                <a:cs typeface="Arial" pitchFamily="34" charset="0"/>
              </a:rPr>
              <a:t>G</a:t>
            </a:r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O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99876DD-A312-4C15-992F-217B3CD465DC}"/>
              </a:ext>
            </a:extLst>
          </p:cNvPr>
          <p:cNvSpPr txBox="1">
            <a:spLocks/>
          </p:cNvSpPr>
          <p:nvPr/>
        </p:nvSpPr>
        <p:spPr>
          <a:xfrm rot="16200000">
            <a:off x="-1241333" y="2292929"/>
            <a:ext cx="5906614" cy="17907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b="1" dirty="0">
                <a:solidFill>
                  <a:schemeClr val="bg1"/>
                </a:solidFill>
              </a:rPr>
              <a:t>CONCEPTOS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50" name="Oval 4">
            <a:extLst>
              <a:ext uri="{FF2B5EF4-FFF2-40B4-BE49-F238E27FC236}">
                <a16:creationId xmlns:a16="http://schemas.microsoft.com/office/drawing/2014/main" id="{607179A8-3BB9-4B8C-B3B5-760E37E0D3FF}"/>
              </a:ext>
            </a:extLst>
          </p:cNvPr>
          <p:cNvSpPr/>
          <p:nvPr/>
        </p:nvSpPr>
        <p:spPr>
          <a:xfrm>
            <a:off x="5465531" y="1235365"/>
            <a:ext cx="144016" cy="1440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1" name="Pentagon 9">
            <a:extLst>
              <a:ext uri="{FF2B5EF4-FFF2-40B4-BE49-F238E27FC236}">
                <a16:creationId xmlns:a16="http://schemas.microsoft.com/office/drawing/2014/main" id="{2B8003E0-13C2-4D81-9731-98CCAD4260A7}"/>
              </a:ext>
            </a:extLst>
          </p:cNvPr>
          <p:cNvSpPr/>
          <p:nvPr/>
        </p:nvSpPr>
        <p:spPr>
          <a:xfrm>
            <a:off x="3840404" y="1065057"/>
            <a:ext cx="1523415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04F901-47E1-4F03-A3E3-B4211357380A}"/>
              </a:ext>
            </a:extLst>
          </p:cNvPr>
          <p:cNvSpPr txBox="1"/>
          <p:nvPr/>
        </p:nvSpPr>
        <p:spPr>
          <a:xfrm>
            <a:off x="4097379" y="1107318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1"/>
                </a:solidFill>
                <a:cs typeface="Arial" pitchFamily="34" charset="0"/>
              </a:rPr>
              <a:t>dbo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.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352248-E3F2-482C-919F-CDF9ACA91BA3}"/>
              </a:ext>
            </a:extLst>
          </p:cNvPr>
          <p:cNvSpPr txBox="1"/>
          <p:nvPr/>
        </p:nvSpPr>
        <p:spPr>
          <a:xfrm>
            <a:off x="5911275" y="1014984"/>
            <a:ext cx="57797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 la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especificacion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inmediata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esquema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usarse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Proyecto,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siendo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eleccion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DBO (por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defecto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EE3FE55-7460-4D08-8D7E-E9381BAEA0BE}"/>
              </a:ext>
            </a:extLst>
          </p:cNvPr>
          <p:cNvSpPr txBox="1"/>
          <p:nvPr/>
        </p:nvSpPr>
        <p:spPr>
          <a:xfrm rot="16200000">
            <a:off x="426115" y="2570479"/>
            <a:ext cx="3480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800" b="0" i="0" u="none" strike="noStrike" baseline="0" dirty="0">
                <a:solidFill>
                  <a:srgbClr val="CCCCFF"/>
                </a:solidFill>
                <a:latin typeface="Arial" panose="020B0604020202020204" pitchFamily="34" charset="0"/>
              </a:rPr>
              <a:t> </a:t>
            </a:r>
            <a:r>
              <a:rPr lang="en-US" sz="2800" b="1" i="0" u="none" strike="noStrike" baseline="0" dirty="0">
                <a:solidFill>
                  <a:srgbClr val="CCCCFF"/>
                </a:solidFill>
                <a:latin typeface="Arial" panose="020B0604020202020204" pitchFamily="34" charset="0"/>
              </a:rPr>
              <a:t>RELEVANTES</a:t>
            </a:r>
            <a:endParaRPr lang="en-US" sz="2800" dirty="0">
              <a:solidFill>
                <a:srgbClr val="CCCCFF"/>
              </a:solidFill>
            </a:endParaRPr>
          </a:p>
        </p:txBody>
      </p:sp>
      <p:sp>
        <p:nvSpPr>
          <p:cNvPr id="59" name="TextBox 53">
            <a:extLst>
              <a:ext uri="{FF2B5EF4-FFF2-40B4-BE49-F238E27FC236}">
                <a16:creationId xmlns:a16="http://schemas.microsoft.com/office/drawing/2014/main" id="{3A170889-20A0-4473-854F-044B14143DDE}"/>
              </a:ext>
            </a:extLst>
          </p:cNvPr>
          <p:cNvSpPr txBox="1"/>
          <p:nvPr/>
        </p:nvSpPr>
        <p:spPr>
          <a:xfrm>
            <a:off x="5911275" y="3720058"/>
            <a:ext cx="577974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tambien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llamada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tabla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virtual, es un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metodo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consulta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comoda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partir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SELECT.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3">
            <a:extLst>
              <a:ext uri="{FF2B5EF4-FFF2-40B4-BE49-F238E27FC236}">
                <a16:creationId xmlns:a16="http://schemas.microsoft.com/office/drawing/2014/main" id="{31D78900-9D98-452F-A3FB-0811E352654A}"/>
              </a:ext>
            </a:extLst>
          </p:cNvPr>
          <p:cNvSpPr txBox="1"/>
          <p:nvPr/>
        </p:nvSpPr>
        <p:spPr>
          <a:xfrm>
            <a:off x="5911275" y="2106842"/>
            <a:ext cx="577974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Escribir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GO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luego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proceso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simbolizada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indicacion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la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ejecucion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pudiendo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ser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esta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beneficiosa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ejecutar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todo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codigo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(no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parte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por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parte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se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hacia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maneja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convencional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Pentagon 9">
            <a:extLst>
              <a:ext uri="{FF2B5EF4-FFF2-40B4-BE49-F238E27FC236}">
                <a16:creationId xmlns:a16="http://schemas.microsoft.com/office/drawing/2014/main" id="{CB8FC42F-0F1C-4268-BF5E-5F4A0A39B757}"/>
              </a:ext>
            </a:extLst>
          </p:cNvPr>
          <p:cNvSpPr/>
          <p:nvPr/>
        </p:nvSpPr>
        <p:spPr>
          <a:xfrm>
            <a:off x="3827281" y="4900304"/>
            <a:ext cx="1564361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55C26538-6CCB-4AE3-814D-99DEB7243C63}"/>
              </a:ext>
            </a:extLst>
          </p:cNvPr>
          <p:cNvSpPr txBox="1"/>
          <p:nvPr/>
        </p:nvSpPr>
        <p:spPr>
          <a:xfrm>
            <a:off x="3713878" y="4942565"/>
            <a:ext cx="171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altLang="ko-KR" b="1" dirty="0">
                <a:solidFill>
                  <a:schemeClr val="accent2"/>
                </a:solidFill>
                <a:cs typeface="Arial" pitchFamily="34" charset="0"/>
              </a:rPr>
              <a:t>FUNCIONES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53">
            <a:extLst>
              <a:ext uri="{FF2B5EF4-FFF2-40B4-BE49-F238E27FC236}">
                <a16:creationId xmlns:a16="http://schemas.microsoft.com/office/drawing/2014/main" id="{0EF6BF14-F3F5-4300-8A05-BDF50EFAC1C5}"/>
              </a:ext>
            </a:extLst>
          </p:cNvPr>
          <p:cNvSpPr txBox="1"/>
          <p:nvPr/>
        </p:nvSpPr>
        <p:spPr>
          <a:xfrm>
            <a:off x="5911275" y="4846926"/>
            <a:ext cx="57797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Conjunto de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instrucciones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para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realizar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tarea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especifica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manera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automatica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existiendo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las de AGREGACION y las CUSTOM.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E761E4A1-AE17-47BB-9E85-E8DB43FFAE78}"/>
              </a:ext>
            </a:extLst>
          </p:cNvPr>
          <p:cNvSpPr/>
          <p:nvPr/>
        </p:nvSpPr>
        <p:spPr>
          <a:xfrm>
            <a:off x="5474893" y="5070612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05192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7">
            <a:extLst>
              <a:ext uri="{FF2B5EF4-FFF2-40B4-BE49-F238E27FC236}">
                <a16:creationId xmlns:a16="http://schemas.microsoft.com/office/drawing/2014/main" id="{F357BC88-74CF-4FD3-809B-AB84B628727A}"/>
              </a:ext>
            </a:extLst>
          </p:cNvPr>
          <p:cNvGrpSpPr/>
          <p:nvPr/>
        </p:nvGrpSpPr>
        <p:grpSpPr>
          <a:xfrm>
            <a:off x="327196" y="301752"/>
            <a:ext cx="6092265" cy="900000"/>
            <a:chOff x="933685" y="1815665"/>
            <a:chExt cx="6573115" cy="972000"/>
          </a:xfrm>
        </p:grpSpPr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E42D52DE-26A5-4E2C-A20C-C222501B1B1A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5" name="Pentagon 26">
              <a:extLst>
                <a:ext uri="{FF2B5EF4-FFF2-40B4-BE49-F238E27FC236}">
                  <a16:creationId xmlns:a16="http://schemas.microsoft.com/office/drawing/2014/main" id="{71C99A69-41D6-4A35-880F-E26DCCFF7804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0497B228-062D-4AE0-B2C6-6693ADA4BE42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6">
              <a:extLst>
                <a:ext uri="{FF2B5EF4-FFF2-40B4-BE49-F238E27FC236}">
                  <a16:creationId xmlns:a16="http://schemas.microsoft.com/office/drawing/2014/main" id="{59064506-8479-4DE4-A1C2-37C6B4C0AB6F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8" name="TextBox 30">
            <a:extLst>
              <a:ext uri="{FF2B5EF4-FFF2-40B4-BE49-F238E27FC236}">
                <a16:creationId xmlns:a16="http://schemas.microsoft.com/office/drawing/2014/main" id="{0F2A648A-69A5-4CCE-8C9A-8FFA9101B48C}"/>
              </a:ext>
            </a:extLst>
          </p:cNvPr>
          <p:cNvSpPr txBox="1"/>
          <p:nvPr/>
        </p:nvSpPr>
        <p:spPr>
          <a:xfrm>
            <a:off x="680304" y="505532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7327C0AB-C11E-47C4-A768-5E7B9F06F52E}"/>
              </a:ext>
            </a:extLst>
          </p:cNvPr>
          <p:cNvSpPr txBox="1"/>
          <p:nvPr/>
        </p:nvSpPr>
        <p:spPr bwMode="auto">
          <a:xfrm>
            <a:off x="2013107" y="551697"/>
            <a:ext cx="461464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BO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ODELO ENTIDAD RELACION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BCD74C-520D-4E96-A49A-04B0A630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826" y="1271331"/>
            <a:ext cx="6048083" cy="557741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A6BAB5C-ED1C-4F3A-AC5A-CA2D1A69C7A7}"/>
              </a:ext>
            </a:extLst>
          </p:cNvPr>
          <p:cNvSpPr txBox="1"/>
          <p:nvPr/>
        </p:nvSpPr>
        <p:spPr>
          <a:xfrm>
            <a:off x="96360" y="6352468"/>
            <a:ext cx="29778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https://drive.google.com/drive/folders/1j1Ip6-RuIXroSLcv4yrwya9_Uo1oK7SN?usp=sharing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40305A8-8BDE-4DB8-A855-6CA66F8C64AE}"/>
              </a:ext>
            </a:extLst>
          </p:cNvPr>
          <p:cNvSpPr txBox="1"/>
          <p:nvPr/>
        </p:nvSpPr>
        <p:spPr>
          <a:xfrm>
            <a:off x="95444" y="6044691"/>
            <a:ext cx="313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1400" b="1" dirty="0">
                <a:solidFill>
                  <a:schemeClr val="accent1"/>
                </a:solidFill>
              </a:rPr>
              <a:t>VISUALIZACION DETALLADA:</a:t>
            </a:r>
            <a:endParaRPr 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7">
            <a:extLst>
              <a:ext uri="{FF2B5EF4-FFF2-40B4-BE49-F238E27FC236}">
                <a16:creationId xmlns:a16="http://schemas.microsoft.com/office/drawing/2014/main" id="{F357BC88-74CF-4FD3-809B-AB84B628727A}"/>
              </a:ext>
            </a:extLst>
          </p:cNvPr>
          <p:cNvGrpSpPr/>
          <p:nvPr/>
        </p:nvGrpSpPr>
        <p:grpSpPr>
          <a:xfrm>
            <a:off x="271213" y="3581374"/>
            <a:ext cx="6300558" cy="900000"/>
            <a:chOff x="933685" y="1815665"/>
            <a:chExt cx="6573115" cy="972000"/>
          </a:xfrm>
        </p:grpSpPr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E42D52DE-26A5-4E2C-A20C-C222501B1B1A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5" name="Pentagon 26">
              <a:extLst>
                <a:ext uri="{FF2B5EF4-FFF2-40B4-BE49-F238E27FC236}">
                  <a16:creationId xmlns:a16="http://schemas.microsoft.com/office/drawing/2014/main" id="{71C99A69-41D6-4A35-880F-E26DCCFF7804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0497B228-062D-4AE0-B2C6-6693ADA4BE42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6">
              <a:extLst>
                <a:ext uri="{FF2B5EF4-FFF2-40B4-BE49-F238E27FC236}">
                  <a16:creationId xmlns:a16="http://schemas.microsoft.com/office/drawing/2014/main" id="{59064506-8479-4DE4-A1C2-37C6B4C0AB6F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8" name="TextBox 30">
            <a:extLst>
              <a:ext uri="{FF2B5EF4-FFF2-40B4-BE49-F238E27FC236}">
                <a16:creationId xmlns:a16="http://schemas.microsoft.com/office/drawing/2014/main" id="{0F2A648A-69A5-4CCE-8C9A-8FFA9101B48C}"/>
              </a:ext>
            </a:extLst>
          </p:cNvPr>
          <p:cNvSpPr txBox="1"/>
          <p:nvPr/>
        </p:nvSpPr>
        <p:spPr>
          <a:xfrm>
            <a:off x="624321" y="3785154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7327C0AB-C11E-47C4-A768-5E7B9F06F52E}"/>
              </a:ext>
            </a:extLst>
          </p:cNvPr>
          <p:cNvSpPr txBox="1"/>
          <p:nvPr/>
        </p:nvSpPr>
        <p:spPr bwMode="auto">
          <a:xfrm>
            <a:off x="1957124" y="3831319"/>
            <a:ext cx="461464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BO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CREACION DE LA BASE DE DATOS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8D1B9D-91A5-4046-84E8-359277042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82" t="13350" r="56837" b="80816"/>
          <a:stretch/>
        </p:blipFill>
        <p:spPr>
          <a:xfrm>
            <a:off x="3329012" y="4961158"/>
            <a:ext cx="5533975" cy="1082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그룹 7">
            <a:extLst>
              <a:ext uri="{FF2B5EF4-FFF2-40B4-BE49-F238E27FC236}">
                <a16:creationId xmlns:a16="http://schemas.microsoft.com/office/drawing/2014/main" id="{F4BC8E6E-984E-44AC-8BB9-D74BF2667203}"/>
              </a:ext>
            </a:extLst>
          </p:cNvPr>
          <p:cNvGrpSpPr/>
          <p:nvPr/>
        </p:nvGrpSpPr>
        <p:grpSpPr>
          <a:xfrm>
            <a:off x="271213" y="296471"/>
            <a:ext cx="6300558" cy="900000"/>
            <a:chOff x="933685" y="1815665"/>
            <a:chExt cx="6573115" cy="972000"/>
          </a:xfrm>
        </p:grpSpPr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121C23B2-2922-4154-B0D8-BF2F17061F6E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Pentagon 26">
              <a:extLst>
                <a:ext uri="{FF2B5EF4-FFF2-40B4-BE49-F238E27FC236}">
                  <a16:creationId xmlns:a16="http://schemas.microsoft.com/office/drawing/2014/main" id="{31244DCC-492C-45B4-88DF-F9C99AAE2F71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7765EAF4-506C-41AF-87EB-A34C0B644EBF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49D3D151-014B-4AF1-A416-088A6AA3B1A4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30">
            <a:extLst>
              <a:ext uri="{FF2B5EF4-FFF2-40B4-BE49-F238E27FC236}">
                <a16:creationId xmlns:a16="http://schemas.microsoft.com/office/drawing/2014/main" id="{02D95C56-7581-4F5C-BF3C-152CF6B59675}"/>
              </a:ext>
            </a:extLst>
          </p:cNvPr>
          <p:cNvSpPr txBox="1"/>
          <p:nvPr/>
        </p:nvSpPr>
        <p:spPr>
          <a:xfrm>
            <a:off x="624321" y="500251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9832E4E0-55DA-4FB2-8F55-48A88A11CA0F}"/>
              </a:ext>
            </a:extLst>
          </p:cNvPr>
          <p:cNvSpPr txBox="1"/>
          <p:nvPr/>
        </p:nvSpPr>
        <p:spPr bwMode="auto">
          <a:xfrm>
            <a:off x="1747842" y="296471"/>
            <a:ext cx="4823929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BO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NOTAR: TIEMPO DE EJECUCION TOTAL PARA LA CREACION Y DISEÑO DE LA BASE DE DATOS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49259528-A509-4F39-B9F1-9C181C235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06" t="68057" r="41609" b="16065"/>
          <a:stretch/>
        </p:blipFill>
        <p:spPr>
          <a:xfrm>
            <a:off x="1747842" y="1536448"/>
            <a:ext cx="4658680" cy="1565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68FBFE-E2B0-430C-A8F5-85A8F55A9113}"/>
              </a:ext>
            </a:extLst>
          </p:cNvPr>
          <p:cNvSpPr txBox="1"/>
          <p:nvPr/>
        </p:nvSpPr>
        <p:spPr>
          <a:xfrm>
            <a:off x="6979298" y="2134353"/>
            <a:ext cx="4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dirty="0"/>
              <a:t>Tiempo logrado gracias al uso del GO.</a:t>
            </a:r>
            <a:endParaRPr lang="en-US" dirty="0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87BC61C1-439F-4579-851A-CE6A7C010C56}"/>
              </a:ext>
            </a:extLst>
          </p:cNvPr>
          <p:cNvCxnSpPr>
            <a:cxnSpLocks/>
          </p:cNvCxnSpPr>
          <p:nvPr/>
        </p:nvCxnSpPr>
        <p:spPr>
          <a:xfrm flipH="1">
            <a:off x="6095999" y="2294854"/>
            <a:ext cx="817984" cy="68861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7">
            <a:extLst>
              <a:ext uri="{FF2B5EF4-FFF2-40B4-BE49-F238E27FC236}">
                <a16:creationId xmlns:a16="http://schemas.microsoft.com/office/drawing/2014/main" id="{F357BC88-74CF-4FD3-809B-AB84B628727A}"/>
              </a:ext>
            </a:extLst>
          </p:cNvPr>
          <p:cNvGrpSpPr/>
          <p:nvPr/>
        </p:nvGrpSpPr>
        <p:grpSpPr>
          <a:xfrm>
            <a:off x="327196" y="301752"/>
            <a:ext cx="6092265" cy="900000"/>
            <a:chOff x="933685" y="1815665"/>
            <a:chExt cx="6573115" cy="972000"/>
          </a:xfrm>
        </p:grpSpPr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E42D52DE-26A5-4E2C-A20C-C222501B1B1A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5" name="Pentagon 26">
              <a:extLst>
                <a:ext uri="{FF2B5EF4-FFF2-40B4-BE49-F238E27FC236}">
                  <a16:creationId xmlns:a16="http://schemas.microsoft.com/office/drawing/2014/main" id="{71C99A69-41D6-4A35-880F-E26DCCFF7804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0497B228-062D-4AE0-B2C6-6693ADA4BE42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6">
              <a:extLst>
                <a:ext uri="{FF2B5EF4-FFF2-40B4-BE49-F238E27FC236}">
                  <a16:creationId xmlns:a16="http://schemas.microsoft.com/office/drawing/2014/main" id="{59064506-8479-4DE4-A1C2-37C6B4C0AB6F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8" name="TextBox 30">
            <a:extLst>
              <a:ext uri="{FF2B5EF4-FFF2-40B4-BE49-F238E27FC236}">
                <a16:creationId xmlns:a16="http://schemas.microsoft.com/office/drawing/2014/main" id="{0F2A648A-69A5-4CCE-8C9A-8FFA9101B48C}"/>
              </a:ext>
            </a:extLst>
          </p:cNvPr>
          <p:cNvSpPr txBox="1"/>
          <p:nvPr/>
        </p:nvSpPr>
        <p:spPr>
          <a:xfrm>
            <a:off x="680304" y="505532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7327C0AB-C11E-47C4-A768-5E7B9F06F52E}"/>
              </a:ext>
            </a:extLst>
          </p:cNvPr>
          <p:cNvSpPr txBox="1"/>
          <p:nvPr/>
        </p:nvSpPr>
        <p:spPr bwMode="auto">
          <a:xfrm>
            <a:off x="1961531" y="397809"/>
            <a:ext cx="4614647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BO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CREACION/LLENADO TABLA DEPARTAMENTO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3403187-F044-43B2-93B4-FEF0D88DB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3" t="20495" r="39645" b="63265"/>
          <a:stretch/>
        </p:blipFill>
        <p:spPr>
          <a:xfrm>
            <a:off x="2731408" y="1536160"/>
            <a:ext cx="6729184" cy="1822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D4DB21-3D1A-4A70-A2B8-C789F1BA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49" t="28708" r="42571" b="55782"/>
          <a:stretch/>
        </p:blipFill>
        <p:spPr>
          <a:xfrm>
            <a:off x="2731408" y="3896685"/>
            <a:ext cx="6729184" cy="188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2F57DDD-A2F1-4D19-A605-6603259D0907}"/>
              </a:ext>
            </a:extLst>
          </p:cNvPr>
          <p:cNvCxnSpPr>
            <a:cxnSpLocks/>
          </p:cNvCxnSpPr>
          <p:nvPr/>
        </p:nvCxnSpPr>
        <p:spPr>
          <a:xfrm flipH="1" flipV="1">
            <a:off x="3853075" y="3178777"/>
            <a:ext cx="644280" cy="360485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7E1BB3D-1473-4C74-B69C-936AD37D2A5F}"/>
              </a:ext>
            </a:extLst>
          </p:cNvPr>
          <p:cNvCxnSpPr>
            <a:cxnSpLocks/>
          </p:cNvCxnSpPr>
          <p:nvPr/>
        </p:nvCxnSpPr>
        <p:spPr>
          <a:xfrm flipH="1">
            <a:off x="5470848" y="4838122"/>
            <a:ext cx="625152" cy="160759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DF9E283-8C6C-4438-9253-380F5F363E55}"/>
              </a:ext>
            </a:extLst>
          </p:cNvPr>
          <p:cNvCxnSpPr>
            <a:cxnSpLocks/>
          </p:cNvCxnSpPr>
          <p:nvPr/>
        </p:nvCxnSpPr>
        <p:spPr>
          <a:xfrm flipH="1" flipV="1">
            <a:off x="4107024" y="5638770"/>
            <a:ext cx="586274" cy="281578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7176056-BCBF-4926-9C14-84607FCBA45F}"/>
              </a:ext>
            </a:extLst>
          </p:cNvPr>
          <p:cNvCxnSpPr>
            <a:cxnSpLocks/>
          </p:cNvCxnSpPr>
          <p:nvPr/>
        </p:nvCxnSpPr>
        <p:spPr>
          <a:xfrm flipH="1">
            <a:off x="5097624" y="1329836"/>
            <a:ext cx="454089" cy="313524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B2FAFD1-ECD4-4970-90AB-757191B8EA40}"/>
              </a:ext>
            </a:extLst>
          </p:cNvPr>
          <p:cNvSpPr txBox="1"/>
          <p:nvPr/>
        </p:nvSpPr>
        <p:spPr>
          <a:xfrm>
            <a:off x="217714" y="6460191"/>
            <a:ext cx="4553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1200" b="1" dirty="0"/>
              <a:t>NOTA: </a:t>
            </a:r>
            <a:r>
              <a:rPr lang="es-BO" sz="1200" dirty="0"/>
              <a:t>los </a:t>
            </a:r>
            <a:r>
              <a:rPr lang="es-BO" sz="1200" b="1" dirty="0"/>
              <a:t>INSERT</a:t>
            </a:r>
            <a:r>
              <a:rPr lang="es-BO" sz="1200" dirty="0"/>
              <a:t> fueron llenados de manera autónoma.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983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7">
            <a:extLst>
              <a:ext uri="{FF2B5EF4-FFF2-40B4-BE49-F238E27FC236}">
                <a16:creationId xmlns:a16="http://schemas.microsoft.com/office/drawing/2014/main" id="{F357BC88-74CF-4FD3-809B-AB84B628727A}"/>
              </a:ext>
            </a:extLst>
          </p:cNvPr>
          <p:cNvGrpSpPr/>
          <p:nvPr/>
        </p:nvGrpSpPr>
        <p:grpSpPr>
          <a:xfrm>
            <a:off x="327196" y="301752"/>
            <a:ext cx="6092265" cy="900000"/>
            <a:chOff x="933685" y="1815665"/>
            <a:chExt cx="6573115" cy="972000"/>
          </a:xfrm>
        </p:grpSpPr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E42D52DE-26A5-4E2C-A20C-C222501B1B1A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5" name="Pentagon 26">
              <a:extLst>
                <a:ext uri="{FF2B5EF4-FFF2-40B4-BE49-F238E27FC236}">
                  <a16:creationId xmlns:a16="http://schemas.microsoft.com/office/drawing/2014/main" id="{71C99A69-41D6-4A35-880F-E26DCCFF7804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0497B228-062D-4AE0-B2C6-6693ADA4BE42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6">
              <a:extLst>
                <a:ext uri="{FF2B5EF4-FFF2-40B4-BE49-F238E27FC236}">
                  <a16:creationId xmlns:a16="http://schemas.microsoft.com/office/drawing/2014/main" id="{59064506-8479-4DE4-A1C2-37C6B4C0AB6F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8" name="TextBox 30">
            <a:extLst>
              <a:ext uri="{FF2B5EF4-FFF2-40B4-BE49-F238E27FC236}">
                <a16:creationId xmlns:a16="http://schemas.microsoft.com/office/drawing/2014/main" id="{0F2A648A-69A5-4CCE-8C9A-8FFA9101B48C}"/>
              </a:ext>
            </a:extLst>
          </p:cNvPr>
          <p:cNvSpPr txBox="1"/>
          <p:nvPr/>
        </p:nvSpPr>
        <p:spPr>
          <a:xfrm>
            <a:off x="680304" y="505532"/>
            <a:ext cx="748249" cy="49244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7327C0AB-C11E-47C4-A768-5E7B9F06F52E}"/>
              </a:ext>
            </a:extLst>
          </p:cNvPr>
          <p:cNvSpPr txBox="1"/>
          <p:nvPr/>
        </p:nvSpPr>
        <p:spPr bwMode="auto">
          <a:xfrm>
            <a:off x="1961531" y="397809"/>
            <a:ext cx="4614647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BO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CREACION/LLENADO TABLA PROVINCIA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A64AC1-8DC2-4889-AE54-BEC351ED7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8" t="36735" r="38814" b="43537"/>
          <a:stretch/>
        </p:blipFill>
        <p:spPr>
          <a:xfrm>
            <a:off x="3366541" y="1661052"/>
            <a:ext cx="6105839" cy="193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34C8FCC-6A57-40D9-A9E1-A72FCA54D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20" t="43401" r="40680" b="29796"/>
          <a:stretch/>
        </p:blipFill>
        <p:spPr>
          <a:xfrm>
            <a:off x="3614127" y="3919968"/>
            <a:ext cx="5610667" cy="2540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72B8EBF-9839-4642-9320-A70B6382B726}"/>
              </a:ext>
            </a:extLst>
          </p:cNvPr>
          <p:cNvCxnSpPr>
            <a:cxnSpLocks/>
          </p:cNvCxnSpPr>
          <p:nvPr/>
        </p:nvCxnSpPr>
        <p:spPr>
          <a:xfrm flipH="1" flipV="1">
            <a:off x="4472473" y="3505026"/>
            <a:ext cx="678025" cy="19922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8F38A80-B606-4BC6-ACBA-40EE552C19D0}"/>
              </a:ext>
            </a:extLst>
          </p:cNvPr>
          <p:cNvCxnSpPr>
            <a:cxnSpLocks/>
          </p:cNvCxnSpPr>
          <p:nvPr/>
        </p:nvCxnSpPr>
        <p:spPr>
          <a:xfrm flipH="1" flipV="1">
            <a:off x="4736841" y="6260964"/>
            <a:ext cx="678025" cy="19922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BC0B236-5897-4A51-BE6E-05AED754700E}"/>
              </a:ext>
            </a:extLst>
          </p:cNvPr>
          <p:cNvCxnSpPr>
            <a:cxnSpLocks/>
          </p:cNvCxnSpPr>
          <p:nvPr/>
        </p:nvCxnSpPr>
        <p:spPr>
          <a:xfrm flipH="1" flipV="1">
            <a:off x="6080447" y="4882847"/>
            <a:ext cx="678025" cy="19922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AF279B6-8AB3-45BC-BB1C-CF327B02DA9D}"/>
              </a:ext>
            </a:extLst>
          </p:cNvPr>
          <p:cNvCxnSpPr>
            <a:cxnSpLocks/>
          </p:cNvCxnSpPr>
          <p:nvPr/>
        </p:nvCxnSpPr>
        <p:spPr>
          <a:xfrm flipH="1">
            <a:off x="5526832" y="1315886"/>
            <a:ext cx="454089" cy="313524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F63967-92B0-44CA-AF31-59400FD06578}"/>
              </a:ext>
            </a:extLst>
          </p:cNvPr>
          <p:cNvSpPr txBox="1"/>
          <p:nvPr/>
        </p:nvSpPr>
        <p:spPr>
          <a:xfrm>
            <a:off x="217714" y="6460191"/>
            <a:ext cx="4553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1200" b="1" dirty="0"/>
              <a:t>NOTA: </a:t>
            </a:r>
            <a:r>
              <a:rPr lang="es-BO" sz="1200" dirty="0"/>
              <a:t>los </a:t>
            </a:r>
            <a:r>
              <a:rPr lang="es-BO" sz="1200" b="1" dirty="0"/>
              <a:t>INSERT</a:t>
            </a:r>
            <a:r>
              <a:rPr lang="es-BO" sz="1200" dirty="0"/>
              <a:t> fueron llenados de manera autónoma.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35779542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3675</TotalTime>
  <Words>881</Words>
  <Application>Microsoft Office PowerPoint</Application>
  <PresentationFormat>Panorámica</PresentationFormat>
  <Paragraphs>122</Paragraphs>
  <Slides>24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Arial-BoldMT</vt:lpstr>
      <vt:lpstr>ArialMT</vt:lpstr>
      <vt:lpstr>Calibri</vt:lpstr>
      <vt:lpstr>Gill Sans MT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Ronal</cp:lastModifiedBy>
  <cp:revision>64</cp:revision>
  <dcterms:created xsi:type="dcterms:W3CDTF">2020-01-20T05:08:25Z</dcterms:created>
  <dcterms:modified xsi:type="dcterms:W3CDTF">2021-11-20T18:37:36Z</dcterms:modified>
</cp:coreProperties>
</file>